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852" r:id="rId1"/>
  </p:sldMasterIdLst>
  <p:sldIdLst>
    <p:sldId id="256" r:id="rId2"/>
    <p:sldId id="257" r:id="rId3"/>
    <p:sldId id="284" r:id="rId4"/>
    <p:sldId id="307" r:id="rId5"/>
    <p:sldId id="319" r:id="rId6"/>
    <p:sldId id="320" r:id="rId7"/>
    <p:sldId id="308" r:id="rId8"/>
    <p:sldId id="321" r:id="rId9"/>
    <p:sldId id="322" r:id="rId10"/>
    <p:sldId id="309" r:id="rId11"/>
    <p:sldId id="310" r:id="rId12"/>
    <p:sldId id="311" r:id="rId13"/>
    <p:sldId id="323" r:id="rId14"/>
    <p:sldId id="324" r:id="rId15"/>
    <p:sldId id="325" r:id="rId16"/>
    <p:sldId id="326" r:id="rId17"/>
    <p:sldId id="327"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735" autoAdjust="0"/>
    <p:restoredTop sz="94660"/>
  </p:normalViewPr>
  <p:slideViewPr>
    <p:cSldViewPr>
      <p:cViewPr varScale="1">
        <p:scale>
          <a:sx n="69" d="100"/>
          <a:sy n="69" d="100"/>
        </p:scale>
        <p:origin x="-141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B91488A6-4999-4EC2-BF99-9B561A61566A}" type="datetimeFigureOut">
              <a:rPr lang="fr-FR" smtClean="0"/>
              <a:pPr/>
              <a:t>01/12/2017</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ED0911F1-6A05-46FE-A4E3-D310D8C7A0DE}"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91488A6-4999-4EC2-BF99-9B561A61566A}" type="datetimeFigureOut">
              <a:rPr lang="fr-FR" smtClean="0"/>
              <a:pPr/>
              <a:t>01/12/2017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91488A6-4999-4EC2-BF99-9B561A61566A}" type="datetimeFigureOut">
              <a:rPr lang="fr-FR" smtClean="0"/>
              <a:pPr/>
              <a:t>01/12/2017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91488A6-4999-4EC2-BF99-9B561A61566A}" type="datetimeFigureOut">
              <a:rPr lang="fr-FR" smtClean="0"/>
              <a:pPr/>
              <a:t>01/12/2017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B91488A6-4999-4EC2-BF99-9B561A61566A}" type="datetimeFigureOut">
              <a:rPr lang="fr-FR" smtClean="0"/>
              <a:pPr/>
              <a:t>01/12/2017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0911F1-6A05-46FE-A4E3-D310D8C7A0DE}"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B91488A6-4999-4EC2-BF99-9B561A61566A}" type="datetimeFigureOut">
              <a:rPr lang="fr-FR" smtClean="0"/>
              <a:pPr/>
              <a:t>01/12/2017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B91488A6-4999-4EC2-BF99-9B561A61566A}" type="datetimeFigureOut">
              <a:rPr lang="fr-FR" smtClean="0"/>
              <a:pPr/>
              <a:t>01/12/2017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B91488A6-4999-4EC2-BF99-9B561A61566A}" type="datetimeFigureOut">
              <a:rPr lang="fr-FR" smtClean="0"/>
              <a:pPr/>
              <a:t>01/12/2017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91488A6-4999-4EC2-BF99-9B561A61566A}" type="datetimeFigureOut">
              <a:rPr lang="fr-FR" smtClean="0"/>
              <a:pPr/>
              <a:t>01/12/2017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B91488A6-4999-4EC2-BF99-9B561A61566A}" type="datetimeFigureOut">
              <a:rPr lang="fr-FR" smtClean="0"/>
              <a:pPr/>
              <a:t>01/12/2017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B91488A6-4999-4EC2-BF99-9B561A61566A}" type="datetimeFigureOut">
              <a:rPr lang="fr-FR" smtClean="0"/>
              <a:pPr/>
              <a:t>01/12/2017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ED0911F1-6A05-46FE-A4E3-D310D8C7A0DE}"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91488A6-4999-4EC2-BF99-9B561A61566A}" type="datetimeFigureOut">
              <a:rPr lang="fr-FR" smtClean="0"/>
              <a:pPr/>
              <a:t>01/12/2017</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D0911F1-6A05-46FE-A4E3-D310D8C7A0DE}"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à coins arrondis 8"/>
          <p:cNvSpPr/>
          <p:nvPr/>
        </p:nvSpPr>
        <p:spPr>
          <a:xfrm>
            <a:off x="1643042" y="2214554"/>
            <a:ext cx="6215074" cy="1214446"/>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rtl="1"/>
            <a:r>
              <a:rPr lang="ar-DZ" sz="3200" b="1" dirty="0" smtClean="0"/>
              <a:t>الوقائع الاقتصادية في مرحلة الرأسمالية </a:t>
            </a:r>
            <a:endParaRPr lang="ar-DZ" sz="3200" b="1" dirty="0" smtClean="0"/>
          </a:p>
          <a:p>
            <a:pPr algn="ctr" rtl="1"/>
            <a:r>
              <a:rPr lang="ar-DZ" sz="3200" b="1" dirty="0" smtClean="0"/>
              <a:t>بعد </a:t>
            </a:r>
            <a:r>
              <a:rPr lang="ar-DZ" sz="3200" b="1" dirty="0" smtClean="0"/>
              <a:t>1945</a:t>
            </a:r>
          </a:p>
        </p:txBody>
      </p:sp>
      <p:sp>
        <p:nvSpPr>
          <p:cNvPr id="10" name="Rectangle à coins arrondis 9"/>
          <p:cNvSpPr/>
          <p:nvPr/>
        </p:nvSpPr>
        <p:spPr>
          <a:xfrm>
            <a:off x="1785918" y="3571876"/>
            <a:ext cx="2500330" cy="35719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b="1" smtClean="0">
                <a:ea typeface="Simplified Arabic"/>
                <a:cs typeface="Traditional Arabic"/>
              </a:rPr>
              <a:t>أ. </a:t>
            </a:r>
            <a:r>
              <a:rPr lang="ar-SA" b="1" smtClean="0">
                <a:ea typeface="Simplified Arabic"/>
                <a:cs typeface="Traditional Arabic"/>
              </a:rPr>
              <a:t>رولامي</a:t>
            </a:r>
            <a:r>
              <a:rPr lang="ar-SA" b="1" dirty="0" smtClean="0">
                <a:ea typeface="Simplified Arabic"/>
                <a:cs typeface="Traditional Arabic"/>
              </a:rPr>
              <a:t> عبد الحميد</a:t>
            </a:r>
            <a:endParaRPr lang="ar-DZ"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randombar(horizontal)">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285852" y="714356"/>
            <a:ext cx="5929354" cy="642942"/>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أهم القواعد التي كانت </a:t>
            </a:r>
            <a:r>
              <a:rPr lang="ar-DZ" sz="2400" b="1" dirty="0" err="1" smtClean="0">
                <a:solidFill>
                  <a:schemeClr val="bg1"/>
                </a:solidFill>
              </a:rPr>
              <a:t>تؤطر</a:t>
            </a:r>
            <a:r>
              <a:rPr lang="ar-DZ" sz="2400" b="1" dirty="0" smtClean="0">
                <a:solidFill>
                  <a:schemeClr val="bg1"/>
                </a:solidFill>
              </a:rPr>
              <a:t> نظام </a:t>
            </a:r>
            <a:r>
              <a:rPr lang="ar-DZ" sz="2400" b="1" dirty="0" err="1" smtClean="0">
                <a:solidFill>
                  <a:schemeClr val="bg1"/>
                </a:solidFill>
              </a:rPr>
              <a:t>بريتون</a:t>
            </a:r>
            <a:r>
              <a:rPr lang="ar-DZ" sz="2400" b="1" dirty="0" smtClean="0">
                <a:solidFill>
                  <a:schemeClr val="bg1"/>
                </a:solidFill>
              </a:rPr>
              <a:t> </a:t>
            </a:r>
            <a:r>
              <a:rPr lang="ar-DZ" sz="2400" b="1" dirty="0" err="1" smtClean="0">
                <a:solidFill>
                  <a:schemeClr val="bg1"/>
                </a:solidFill>
              </a:rPr>
              <a:t>وودز</a:t>
            </a:r>
            <a:endParaRPr lang="ar-DZ" sz="2400" b="1" dirty="0" smtClean="0">
              <a:solidFill>
                <a:schemeClr val="bg1"/>
              </a:solidFill>
            </a:endParaRPr>
          </a:p>
        </p:txBody>
      </p:sp>
      <p:sp>
        <p:nvSpPr>
          <p:cNvPr id="11" name="Rectangle à coins arrondis 10"/>
          <p:cNvSpPr/>
          <p:nvPr/>
        </p:nvSpPr>
        <p:spPr>
          <a:xfrm>
            <a:off x="285720" y="1714488"/>
            <a:ext cx="7429552" cy="1428760"/>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ضبط كل العملات على أساس الذهب أو الدولار باعتباره نقد ادخار دولي وحيد، وحددت قيمته مقابل الذهب </a:t>
            </a:r>
            <a:r>
              <a:rPr lang="ar-DZ" sz="3000" b="1" dirty="0" err="1" smtClean="0">
                <a:latin typeface="Arial" pitchFamily="34" charset="0"/>
                <a:cs typeface="Arial" pitchFamily="34" charset="0"/>
              </a:rPr>
              <a:t>بـــ</a:t>
            </a:r>
            <a:r>
              <a:rPr lang="ar-DZ" sz="3000" b="1" dirty="0" smtClean="0">
                <a:latin typeface="Arial" pitchFamily="34" charset="0"/>
                <a:cs typeface="Arial" pitchFamily="34" charset="0"/>
              </a:rPr>
              <a:t>: 1 دولار أمريكي لكل 35 أوقية ذهب</a:t>
            </a:r>
            <a:endParaRPr lang="ar-DZ" sz="3000" b="1" dirty="0" smtClean="0">
              <a:latin typeface="Arial" pitchFamily="34" charset="0"/>
              <a:cs typeface="Arial" pitchFamily="34" charset="0"/>
            </a:endParaRPr>
          </a:p>
        </p:txBody>
      </p:sp>
      <p:sp>
        <p:nvSpPr>
          <p:cNvPr id="7" name="Ellipse 6"/>
          <p:cNvSpPr/>
          <p:nvPr/>
        </p:nvSpPr>
        <p:spPr>
          <a:xfrm>
            <a:off x="7572396" y="1357298"/>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DZ" sz="2800" b="1" dirty="0" smtClean="0">
                <a:latin typeface="Arial" pitchFamily="34" charset="0"/>
                <a:cs typeface="Arial" pitchFamily="34" charset="0"/>
              </a:rPr>
              <a:t>1</a:t>
            </a:r>
            <a:endParaRPr lang="fr-FR" sz="2800" b="1" dirty="0">
              <a:latin typeface="Arial" pitchFamily="34" charset="0"/>
              <a:cs typeface="Arial" pitchFamily="34" charset="0"/>
            </a:endParaRPr>
          </a:p>
        </p:txBody>
      </p:sp>
      <p:sp>
        <p:nvSpPr>
          <p:cNvPr id="5" name="Rectangle à coins arrondis 4"/>
          <p:cNvSpPr/>
          <p:nvPr/>
        </p:nvSpPr>
        <p:spPr>
          <a:xfrm>
            <a:off x="571472" y="3286124"/>
            <a:ext cx="7429552" cy="1857388"/>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تقوم </a:t>
            </a:r>
            <a:r>
              <a:rPr lang="ar-DZ" sz="3000" b="1" dirty="0" err="1" smtClean="0">
                <a:latin typeface="Arial" pitchFamily="34" charset="0"/>
                <a:cs typeface="Arial" pitchFamily="34" charset="0"/>
              </a:rPr>
              <a:t>و</a:t>
            </a:r>
            <a:r>
              <a:rPr lang="ar-DZ" sz="3000" b="1" dirty="0" smtClean="0">
                <a:latin typeface="Arial" pitchFamily="34" charset="0"/>
                <a:cs typeface="Arial" pitchFamily="34" charset="0"/>
              </a:rPr>
              <a:t>.م.أ بتأمين تحويل الدولارات الموجودة لدى البنوك المركزية إلى ذهب، إضافة إلى التزام الدول بالتدخل في سوق الصرف للحفاظ على استقرار معدلات الصرف داخل مجال (-1 % ، 1 %) مقارنة بالسعر الرسمي</a:t>
            </a:r>
            <a:endParaRPr lang="ar-DZ" sz="3000" b="1" dirty="0" smtClean="0">
              <a:latin typeface="Arial" pitchFamily="34" charset="0"/>
              <a:cs typeface="Arial" pitchFamily="34" charset="0"/>
            </a:endParaRPr>
          </a:p>
        </p:txBody>
      </p:sp>
      <p:sp>
        <p:nvSpPr>
          <p:cNvPr id="6" name="Ellipse 5"/>
          <p:cNvSpPr/>
          <p:nvPr/>
        </p:nvSpPr>
        <p:spPr>
          <a:xfrm>
            <a:off x="7858148" y="2928934"/>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DZ" sz="2800" b="1" dirty="0" smtClean="0">
                <a:latin typeface="Arial" pitchFamily="34" charset="0"/>
                <a:cs typeface="Arial" pitchFamily="34" charset="0"/>
              </a:rPr>
              <a:t>2</a:t>
            </a:r>
            <a:endParaRPr lang="fr-FR" sz="2800" b="1" dirty="0">
              <a:latin typeface="Arial" pitchFamily="34" charset="0"/>
              <a:cs typeface="Arial" pitchFamily="34" charset="0"/>
            </a:endParaRPr>
          </a:p>
        </p:txBody>
      </p:sp>
      <p:sp>
        <p:nvSpPr>
          <p:cNvPr id="9" name="Rectangle à coins arrondis 8"/>
          <p:cNvSpPr/>
          <p:nvPr/>
        </p:nvSpPr>
        <p:spPr>
          <a:xfrm>
            <a:off x="928662" y="5286388"/>
            <a:ext cx="7429552" cy="1071570"/>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إنشاء صندوق النقد الدولي والبنك الدولي للإنشاء والتعمير</a:t>
            </a:r>
            <a:endParaRPr lang="ar-DZ" sz="3000" b="1" dirty="0" smtClean="0">
              <a:latin typeface="Arial" pitchFamily="34" charset="0"/>
              <a:cs typeface="Arial" pitchFamily="34" charset="0"/>
            </a:endParaRPr>
          </a:p>
        </p:txBody>
      </p:sp>
      <p:sp>
        <p:nvSpPr>
          <p:cNvPr id="10" name="Ellipse 9"/>
          <p:cNvSpPr/>
          <p:nvPr/>
        </p:nvSpPr>
        <p:spPr>
          <a:xfrm>
            <a:off x="8215338" y="4929198"/>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DZ" sz="2800" b="1" dirty="0" smtClean="0">
                <a:latin typeface="Arial" pitchFamily="34" charset="0"/>
                <a:cs typeface="Arial" pitchFamily="34" charset="0"/>
              </a:rPr>
              <a:t>3</a:t>
            </a:r>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par>
                          <p:cTn id="22" fill="hold">
                            <p:stCondLst>
                              <p:cond delay="1500"/>
                            </p:stCondLst>
                            <p:childTnLst>
                              <p:par>
                                <p:cTn id="23" presetID="39" presetClass="entr" presetSubtype="0" accel="100000" fill="hold" grpId="0" nodeType="after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p:cTn id="25" dur="500" fill="hold"/>
                                        <p:tgtEl>
                                          <p:spTgt spid="6"/>
                                        </p:tgtEl>
                                        <p:attrNameLst>
                                          <p:attrName>ppt_h</p:attrName>
                                        </p:attrNameLst>
                                      </p:cBhvr>
                                      <p:tavLst>
                                        <p:tav tm="0">
                                          <p:val>
                                            <p:strVal val="#ppt_h/20"/>
                                          </p:val>
                                        </p:tav>
                                        <p:tav tm="50000">
                                          <p:val>
                                            <p:strVal val="#ppt_h/20"/>
                                          </p:val>
                                        </p:tav>
                                        <p:tav tm="100000">
                                          <p:val>
                                            <p:strVal val="#ppt_h"/>
                                          </p:val>
                                        </p:tav>
                                      </p:tavLst>
                                    </p:anim>
                                    <p:anim calcmode="lin" valueType="num">
                                      <p:cBhvr>
                                        <p:cTn id="26" dur="500" fill="hold"/>
                                        <p:tgtEl>
                                          <p:spTgt spid="6"/>
                                        </p:tgtEl>
                                        <p:attrNameLst>
                                          <p:attrName>ppt_w</p:attrName>
                                        </p:attrNameLst>
                                      </p:cBhvr>
                                      <p:tavLst>
                                        <p:tav tm="0">
                                          <p:val>
                                            <p:strVal val="#ppt_w+.3"/>
                                          </p:val>
                                        </p:tav>
                                        <p:tav tm="50000">
                                          <p:val>
                                            <p:strVal val="#ppt_w+.3"/>
                                          </p:val>
                                        </p:tav>
                                        <p:tav tm="100000">
                                          <p:val>
                                            <p:strVal val="#ppt_w"/>
                                          </p:val>
                                        </p:tav>
                                      </p:tavLst>
                                    </p:anim>
                                    <p:anim calcmode="lin" valueType="num">
                                      <p:cBhvr>
                                        <p:cTn id="27" dur="500" fill="hold"/>
                                        <p:tgtEl>
                                          <p:spTgt spid="6"/>
                                        </p:tgtEl>
                                        <p:attrNameLst>
                                          <p:attrName>ppt_x</p:attrName>
                                        </p:attrNameLst>
                                      </p:cBhvr>
                                      <p:tavLst>
                                        <p:tav tm="0">
                                          <p:val>
                                            <p:strVal val="#ppt_x-.3"/>
                                          </p:val>
                                        </p:tav>
                                        <p:tav tm="50000">
                                          <p:val>
                                            <p:strVal val="#ppt_x"/>
                                          </p:val>
                                        </p:tav>
                                        <p:tav tm="100000">
                                          <p:val>
                                            <p:strVal val="#ppt_x"/>
                                          </p:val>
                                        </p:tav>
                                      </p:tavLst>
                                    </p:anim>
                                    <p:anim calcmode="lin" valueType="num">
                                      <p:cBhvr>
                                        <p:cTn id="28" dur="500" fill="hold"/>
                                        <p:tgtEl>
                                          <p:spTgt spid="6"/>
                                        </p:tgtEl>
                                        <p:attrNameLst>
                                          <p:attrName>ppt_y</p:attrName>
                                        </p:attrNameLst>
                                      </p:cBhvr>
                                      <p:tavLst>
                                        <p:tav tm="0">
                                          <p:val>
                                            <p:strVal val="#ppt_y"/>
                                          </p:val>
                                        </p:tav>
                                        <p:tav tm="100000">
                                          <p:val>
                                            <p:strVal val="#ppt_y"/>
                                          </p:val>
                                        </p:tav>
                                      </p:tavLst>
                                    </p:anim>
                                  </p:childTnLst>
                                </p:cTn>
                              </p:par>
                            </p:childTnLst>
                          </p:cTn>
                        </p:par>
                        <p:par>
                          <p:cTn id="29" fill="hold">
                            <p:stCondLst>
                              <p:cond delay="2000"/>
                            </p:stCondLst>
                            <p:childTnLst>
                              <p:par>
                                <p:cTn id="30" presetID="39" presetClass="entr" presetSubtype="0" accel="100000" fill="hold" grpId="0" nodeType="afterEffect">
                                  <p:stCondLst>
                                    <p:cond delay="0"/>
                                  </p:stCondLst>
                                  <p:childTnLst>
                                    <p:set>
                                      <p:cBhvr>
                                        <p:cTn id="31" dur="1" fill="hold">
                                          <p:stCondLst>
                                            <p:cond delay="0"/>
                                          </p:stCondLst>
                                        </p:cTn>
                                        <p:tgtEl>
                                          <p:spTgt spid="5"/>
                                        </p:tgtEl>
                                        <p:attrNameLst>
                                          <p:attrName>style.visibility</p:attrName>
                                        </p:attrNameLst>
                                      </p:cBhvr>
                                      <p:to>
                                        <p:strVal val="visible"/>
                                      </p:to>
                                    </p:set>
                                    <p:anim calcmode="lin" valueType="num">
                                      <p:cBhvr>
                                        <p:cTn id="32" dur="500" fill="hold"/>
                                        <p:tgtEl>
                                          <p:spTgt spid="5"/>
                                        </p:tgtEl>
                                        <p:attrNameLst>
                                          <p:attrName>ppt_h</p:attrName>
                                        </p:attrNameLst>
                                      </p:cBhvr>
                                      <p:tavLst>
                                        <p:tav tm="0">
                                          <p:val>
                                            <p:strVal val="#ppt_h/20"/>
                                          </p:val>
                                        </p:tav>
                                        <p:tav tm="50000">
                                          <p:val>
                                            <p:strVal val="#ppt_h/20"/>
                                          </p:val>
                                        </p:tav>
                                        <p:tav tm="100000">
                                          <p:val>
                                            <p:strVal val="#ppt_h"/>
                                          </p:val>
                                        </p:tav>
                                      </p:tavLst>
                                    </p:anim>
                                    <p:anim calcmode="lin" valueType="num">
                                      <p:cBhvr>
                                        <p:cTn id="33" dur="500" fill="hold"/>
                                        <p:tgtEl>
                                          <p:spTgt spid="5"/>
                                        </p:tgtEl>
                                        <p:attrNameLst>
                                          <p:attrName>ppt_w</p:attrName>
                                        </p:attrNameLst>
                                      </p:cBhvr>
                                      <p:tavLst>
                                        <p:tav tm="0">
                                          <p:val>
                                            <p:strVal val="#ppt_w+.3"/>
                                          </p:val>
                                        </p:tav>
                                        <p:tav tm="50000">
                                          <p:val>
                                            <p:strVal val="#ppt_w+.3"/>
                                          </p:val>
                                        </p:tav>
                                        <p:tav tm="100000">
                                          <p:val>
                                            <p:strVal val="#ppt_w"/>
                                          </p:val>
                                        </p:tav>
                                      </p:tavLst>
                                    </p:anim>
                                    <p:anim calcmode="lin" valueType="num">
                                      <p:cBhvr>
                                        <p:cTn id="34" dur="500" fill="hold"/>
                                        <p:tgtEl>
                                          <p:spTgt spid="5"/>
                                        </p:tgtEl>
                                        <p:attrNameLst>
                                          <p:attrName>ppt_x</p:attrName>
                                        </p:attrNameLst>
                                      </p:cBhvr>
                                      <p:tavLst>
                                        <p:tav tm="0">
                                          <p:val>
                                            <p:strVal val="#ppt_x-.3"/>
                                          </p:val>
                                        </p:tav>
                                        <p:tav tm="50000">
                                          <p:val>
                                            <p:strVal val="#ppt_x"/>
                                          </p:val>
                                        </p:tav>
                                        <p:tav tm="100000">
                                          <p:val>
                                            <p:strVal val="#ppt_x"/>
                                          </p:val>
                                        </p:tav>
                                      </p:tavLst>
                                    </p:anim>
                                    <p:anim calcmode="lin" valueType="num">
                                      <p:cBhvr>
                                        <p:cTn id="35" dur="500" fill="hold"/>
                                        <p:tgtEl>
                                          <p:spTgt spid="5"/>
                                        </p:tgtEl>
                                        <p:attrNameLst>
                                          <p:attrName>ppt_y</p:attrName>
                                        </p:attrNameLst>
                                      </p:cBhvr>
                                      <p:tavLst>
                                        <p:tav tm="0">
                                          <p:val>
                                            <p:strVal val="#ppt_y"/>
                                          </p:val>
                                        </p:tav>
                                        <p:tav tm="100000">
                                          <p:val>
                                            <p:strVal val="#ppt_y"/>
                                          </p:val>
                                        </p:tav>
                                      </p:tavLst>
                                    </p:anim>
                                  </p:childTnLst>
                                </p:cTn>
                              </p:par>
                            </p:childTnLst>
                          </p:cTn>
                        </p:par>
                        <p:par>
                          <p:cTn id="36" fill="hold">
                            <p:stCondLst>
                              <p:cond delay="2500"/>
                            </p:stCondLst>
                            <p:childTnLst>
                              <p:par>
                                <p:cTn id="37" presetID="39" presetClass="entr" presetSubtype="0" accel="100000" fill="hold" grpId="0" nodeType="after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p:cTn id="39" dur="500" fill="hold"/>
                                        <p:tgtEl>
                                          <p:spTgt spid="10"/>
                                        </p:tgtEl>
                                        <p:attrNameLst>
                                          <p:attrName>ppt_h</p:attrName>
                                        </p:attrNameLst>
                                      </p:cBhvr>
                                      <p:tavLst>
                                        <p:tav tm="0">
                                          <p:val>
                                            <p:strVal val="#ppt_h/20"/>
                                          </p:val>
                                        </p:tav>
                                        <p:tav tm="50000">
                                          <p:val>
                                            <p:strVal val="#ppt_h/20"/>
                                          </p:val>
                                        </p:tav>
                                        <p:tav tm="100000">
                                          <p:val>
                                            <p:strVal val="#ppt_h"/>
                                          </p:val>
                                        </p:tav>
                                      </p:tavLst>
                                    </p:anim>
                                    <p:anim calcmode="lin" valueType="num">
                                      <p:cBhvr>
                                        <p:cTn id="40" dur="500" fill="hold"/>
                                        <p:tgtEl>
                                          <p:spTgt spid="10"/>
                                        </p:tgtEl>
                                        <p:attrNameLst>
                                          <p:attrName>ppt_w</p:attrName>
                                        </p:attrNameLst>
                                      </p:cBhvr>
                                      <p:tavLst>
                                        <p:tav tm="0">
                                          <p:val>
                                            <p:strVal val="#ppt_w+.3"/>
                                          </p:val>
                                        </p:tav>
                                        <p:tav tm="50000">
                                          <p:val>
                                            <p:strVal val="#ppt_w+.3"/>
                                          </p:val>
                                        </p:tav>
                                        <p:tav tm="100000">
                                          <p:val>
                                            <p:strVal val="#ppt_w"/>
                                          </p:val>
                                        </p:tav>
                                      </p:tavLst>
                                    </p:anim>
                                    <p:anim calcmode="lin" valueType="num">
                                      <p:cBhvr>
                                        <p:cTn id="41" dur="500" fill="hold"/>
                                        <p:tgtEl>
                                          <p:spTgt spid="10"/>
                                        </p:tgtEl>
                                        <p:attrNameLst>
                                          <p:attrName>ppt_x</p:attrName>
                                        </p:attrNameLst>
                                      </p:cBhvr>
                                      <p:tavLst>
                                        <p:tav tm="0">
                                          <p:val>
                                            <p:strVal val="#ppt_x-.3"/>
                                          </p:val>
                                        </p:tav>
                                        <p:tav tm="50000">
                                          <p:val>
                                            <p:strVal val="#ppt_x"/>
                                          </p:val>
                                        </p:tav>
                                        <p:tav tm="100000">
                                          <p:val>
                                            <p:strVal val="#ppt_x"/>
                                          </p:val>
                                        </p:tav>
                                      </p:tavLst>
                                    </p:anim>
                                    <p:anim calcmode="lin" valueType="num">
                                      <p:cBhvr>
                                        <p:cTn id="42" dur="500" fill="hold"/>
                                        <p:tgtEl>
                                          <p:spTgt spid="10"/>
                                        </p:tgtEl>
                                        <p:attrNameLst>
                                          <p:attrName>ppt_y</p:attrName>
                                        </p:attrNameLst>
                                      </p:cBhvr>
                                      <p:tavLst>
                                        <p:tav tm="0">
                                          <p:val>
                                            <p:strVal val="#ppt_y"/>
                                          </p:val>
                                        </p:tav>
                                        <p:tav tm="100000">
                                          <p:val>
                                            <p:strVal val="#ppt_y"/>
                                          </p:val>
                                        </p:tav>
                                      </p:tavLst>
                                    </p:anim>
                                  </p:childTnLst>
                                </p:cTn>
                              </p:par>
                            </p:childTnLst>
                          </p:cTn>
                        </p:par>
                        <p:par>
                          <p:cTn id="43" fill="hold">
                            <p:stCondLst>
                              <p:cond delay="3000"/>
                            </p:stCondLst>
                            <p:childTnLst>
                              <p:par>
                                <p:cTn id="44" presetID="39" presetClass="entr" presetSubtype="0" accel="100000" fill="hold" grpId="0" nodeType="afterEffect">
                                  <p:stCondLst>
                                    <p:cond delay="0"/>
                                  </p:stCondLst>
                                  <p:childTnLst>
                                    <p:set>
                                      <p:cBhvr>
                                        <p:cTn id="45" dur="1" fill="hold">
                                          <p:stCondLst>
                                            <p:cond delay="0"/>
                                          </p:stCondLst>
                                        </p:cTn>
                                        <p:tgtEl>
                                          <p:spTgt spid="9"/>
                                        </p:tgtEl>
                                        <p:attrNameLst>
                                          <p:attrName>style.visibility</p:attrName>
                                        </p:attrNameLst>
                                      </p:cBhvr>
                                      <p:to>
                                        <p:strVal val="visible"/>
                                      </p:to>
                                    </p:set>
                                    <p:anim calcmode="lin" valueType="num">
                                      <p:cBhvr>
                                        <p:cTn id="46" dur="500" fill="hold"/>
                                        <p:tgtEl>
                                          <p:spTgt spid="9"/>
                                        </p:tgtEl>
                                        <p:attrNameLst>
                                          <p:attrName>ppt_h</p:attrName>
                                        </p:attrNameLst>
                                      </p:cBhvr>
                                      <p:tavLst>
                                        <p:tav tm="0">
                                          <p:val>
                                            <p:strVal val="#ppt_h/20"/>
                                          </p:val>
                                        </p:tav>
                                        <p:tav tm="50000">
                                          <p:val>
                                            <p:strVal val="#ppt_h/20"/>
                                          </p:val>
                                        </p:tav>
                                        <p:tav tm="100000">
                                          <p:val>
                                            <p:strVal val="#ppt_h"/>
                                          </p:val>
                                        </p:tav>
                                      </p:tavLst>
                                    </p:anim>
                                    <p:anim calcmode="lin" valueType="num">
                                      <p:cBhvr>
                                        <p:cTn id="47" dur="500" fill="hold"/>
                                        <p:tgtEl>
                                          <p:spTgt spid="9"/>
                                        </p:tgtEl>
                                        <p:attrNameLst>
                                          <p:attrName>ppt_w</p:attrName>
                                        </p:attrNameLst>
                                      </p:cBhvr>
                                      <p:tavLst>
                                        <p:tav tm="0">
                                          <p:val>
                                            <p:strVal val="#ppt_w+.3"/>
                                          </p:val>
                                        </p:tav>
                                        <p:tav tm="50000">
                                          <p:val>
                                            <p:strVal val="#ppt_w+.3"/>
                                          </p:val>
                                        </p:tav>
                                        <p:tav tm="100000">
                                          <p:val>
                                            <p:strVal val="#ppt_w"/>
                                          </p:val>
                                        </p:tav>
                                      </p:tavLst>
                                    </p:anim>
                                    <p:anim calcmode="lin" valueType="num">
                                      <p:cBhvr>
                                        <p:cTn id="48" dur="500" fill="hold"/>
                                        <p:tgtEl>
                                          <p:spTgt spid="9"/>
                                        </p:tgtEl>
                                        <p:attrNameLst>
                                          <p:attrName>ppt_x</p:attrName>
                                        </p:attrNameLst>
                                      </p:cBhvr>
                                      <p:tavLst>
                                        <p:tav tm="0">
                                          <p:val>
                                            <p:strVal val="#ppt_x-.3"/>
                                          </p:val>
                                        </p:tav>
                                        <p:tav tm="50000">
                                          <p:val>
                                            <p:strVal val="#ppt_x"/>
                                          </p:val>
                                        </p:tav>
                                        <p:tav tm="100000">
                                          <p:val>
                                            <p:strVal val="#ppt_x"/>
                                          </p:val>
                                        </p:tav>
                                      </p:tavLst>
                                    </p:anim>
                                    <p:anim calcmode="lin" valueType="num">
                                      <p:cBhvr>
                                        <p:cTn id="49"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7" grpId="0" animBg="1"/>
      <p:bldP spid="5" grpId="0" animBg="1"/>
      <p:bldP spid="6" grpId="0" animBg="1"/>
      <p:bldP spid="9" grpId="0" animBg="1"/>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928794" y="714356"/>
            <a:ext cx="5929354" cy="642942"/>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err="1" smtClean="0">
                <a:solidFill>
                  <a:schemeClr val="bg1"/>
                </a:solidFill>
              </a:rPr>
              <a:t>تعاريف</a:t>
            </a:r>
            <a:endParaRPr lang="ar-DZ" sz="2400" b="1" dirty="0" smtClean="0">
              <a:solidFill>
                <a:schemeClr val="bg1"/>
              </a:solidFill>
            </a:endParaRPr>
          </a:p>
        </p:txBody>
      </p:sp>
      <p:sp>
        <p:nvSpPr>
          <p:cNvPr id="11" name="Rectangle à coins arrondis 10"/>
          <p:cNvSpPr/>
          <p:nvPr/>
        </p:nvSpPr>
        <p:spPr>
          <a:xfrm>
            <a:off x="1000100" y="2143116"/>
            <a:ext cx="7500990" cy="1785950"/>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صندوق النقد الدولي: وهو المؤسسة المركزية في النظام النقدي الدولي، ويهدف إلى استقرار نظام المدفوعات الدولية وأسعار صرف العملات بين الدول المختلفة.</a:t>
            </a:r>
            <a:endParaRPr lang="ar-DZ" sz="3000" b="1" dirty="0" smtClean="0">
              <a:latin typeface="Arial" pitchFamily="34" charset="0"/>
              <a:cs typeface="Arial" pitchFamily="34" charset="0"/>
            </a:endParaRPr>
          </a:p>
        </p:txBody>
      </p:sp>
      <p:sp>
        <p:nvSpPr>
          <p:cNvPr id="5" name="Rectangle à coins arrondis 4"/>
          <p:cNvSpPr/>
          <p:nvPr/>
        </p:nvSpPr>
        <p:spPr>
          <a:xfrm>
            <a:off x="1000100" y="4143380"/>
            <a:ext cx="7500990" cy="1785950"/>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البنك الدولي: أنشئ من أجل إعادة بناء اقتصاديات الدول التي تم تدميرها خلال لحرب العالمية الثانية، ثم ركز مهامه على مساعدة الاقتصاديات النامية وتخفيف حدة الفقر</a:t>
            </a:r>
            <a:endParaRPr lang="ar-DZ" sz="3000" b="1" dirty="0" smtClean="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p:cTn id="11"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11"/>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p:cTn id="18" dur="500" fill="hold"/>
                                        <p:tgtEl>
                                          <p:spTgt spid="5"/>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5"/>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5"/>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928794" y="785794"/>
            <a:ext cx="5929354" cy="642942"/>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انهيار النظام</a:t>
            </a:r>
            <a:endParaRPr lang="ar-DZ" sz="2400" b="1" dirty="0" smtClean="0">
              <a:solidFill>
                <a:schemeClr val="bg1"/>
              </a:solidFill>
            </a:endParaRPr>
          </a:p>
        </p:txBody>
      </p:sp>
      <p:sp>
        <p:nvSpPr>
          <p:cNvPr id="11" name="Rectangle à coins arrondis 10"/>
          <p:cNvSpPr/>
          <p:nvPr/>
        </p:nvSpPr>
        <p:spPr>
          <a:xfrm>
            <a:off x="1357290" y="2285992"/>
            <a:ext cx="6786610" cy="3429024"/>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في منتصف ستينات القرن العشرين بدأت الضغوط تواجه نظام </a:t>
            </a:r>
            <a:r>
              <a:rPr lang="ar-DZ" sz="3000" b="1" dirty="0" err="1" smtClean="0">
                <a:latin typeface="Arial" pitchFamily="34" charset="0"/>
                <a:cs typeface="Arial" pitchFamily="34" charset="0"/>
              </a:rPr>
              <a:t>بريتون</a:t>
            </a:r>
            <a:r>
              <a:rPr lang="ar-DZ" sz="3000" b="1" dirty="0" smtClean="0">
                <a:latin typeface="Arial" pitchFamily="34" charset="0"/>
                <a:cs typeface="Arial" pitchFamily="34" charset="0"/>
              </a:rPr>
              <a:t> </a:t>
            </a:r>
            <a:r>
              <a:rPr lang="ar-DZ" sz="3000" b="1" dirty="0" err="1" smtClean="0">
                <a:latin typeface="Arial" pitchFamily="34" charset="0"/>
                <a:cs typeface="Arial" pitchFamily="34" charset="0"/>
              </a:rPr>
              <a:t>وودز</a:t>
            </a:r>
            <a:r>
              <a:rPr lang="ar-DZ" sz="3000" b="1" dirty="0" smtClean="0">
                <a:latin typeface="Arial" pitchFamily="34" charset="0"/>
                <a:cs typeface="Arial" pitchFamily="34" charset="0"/>
              </a:rPr>
              <a:t>، بسبب حالات العجز المستمرة في ميزان المدفوعات الأمريكي، وفي ظل تثبيت قيمة الدولار مقابل الذهب، وتزايد حجم الدولارات في خزائن البنوك المركزية الأجنبية، بدأت الثقة تتزعزع في قدرة الولايات المتحدة على توفير غطاء من الذهب لهذه الدولارات</a:t>
            </a:r>
            <a:endParaRPr lang="ar-DZ" sz="3000" b="1" dirty="0" smtClean="0">
              <a:latin typeface="Arial" pitchFamily="34" charset="0"/>
              <a:cs typeface="Arial" pitchFamily="34" charset="0"/>
            </a:endParaRPr>
          </a:p>
        </p:txBody>
      </p:sp>
      <p:sp>
        <p:nvSpPr>
          <p:cNvPr id="7" name="Ellipse 6"/>
          <p:cNvSpPr/>
          <p:nvPr/>
        </p:nvSpPr>
        <p:spPr>
          <a:xfrm>
            <a:off x="8001024" y="1928802"/>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928794" y="785794"/>
            <a:ext cx="5929354" cy="642942"/>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انهيار النظام</a:t>
            </a:r>
            <a:endParaRPr lang="ar-DZ" sz="2400" b="1" dirty="0" smtClean="0">
              <a:solidFill>
                <a:schemeClr val="bg1"/>
              </a:solidFill>
            </a:endParaRPr>
          </a:p>
        </p:txBody>
      </p:sp>
      <p:sp>
        <p:nvSpPr>
          <p:cNvPr id="11" name="Rectangle à coins arrondis 10"/>
          <p:cNvSpPr/>
          <p:nvPr/>
        </p:nvSpPr>
        <p:spPr>
          <a:xfrm>
            <a:off x="1357290" y="2285992"/>
            <a:ext cx="6786610" cy="3429024"/>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أدى ارتفاع معدلات التضخم في </a:t>
            </a:r>
            <a:r>
              <a:rPr lang="ar-DZ" sz="3000" b="1" dirty="0" err="1" smtClean="0">
                <a:latin typeface="Arial" pitchFamily="34" charset="0"/>
                <a:cs typeface="Arial" pitchFamily="34" charset="0"/>
              </a:rPr>
              <a:t>و</a:t>
            </a:r>
            <a:r>
              <a:rPr lang="ar-DZ" sz="3000" b="1" dirty="0" smtClean="0">
                <a:latin typeface="Arial" pitchFamily="34" charset="0"/>
                <a:cs typeface="Arial" pitchFamily="34" charset="0"/>
              </a:rPr>
              <a:t>.م.أ إلى انخفاض الدولار مقابل عمولات الدول الصناعية، فاضطرت هذه الأخيرة لدعم الدولار للمحافظة على ثبات أسعار صرف عمولاته. الأمر الذي تسبب في ارتفاع التضخم في الدول الصناعية أيضا، وبالتالي صدرت أمريكا التضخم إلى الدول الأخرى بسبب الالتزامات التي فرضتها اتفاقية بروتون </a:t>
            </a:r>
            <a:r>
              <a:rPr lang="ar-DZ" sz="3000" b="1" dirty="0" err="1" smtClean="0">
                <a:latin typeface="Arial" pitchFamily="34" charset="0"/>
                <a:cs typeface="Arial" pitchFamily="34" charset="0"/>
              </a:rPr>
              <a:t>وودز</a:t>
            </a:r>
            <a:r>
              <a:rPr lang="ar-DZ" sz="3000" b="1" dirty="0" smtClean="0">
                <a:latin typeface="Arial" pitchFamily="34" charset="0"/>
                <a:cs typeface="Arial" pitchFamily="34" charset="0"/>
              </a:rPr>
              <a:t>.</a:t>
            </a:r>
            <a:endParaRPr lang="ar-DZ" sz="3000" b="1" dirty="0" smtClean="0">
              <a:latin typeface="Arial" pitchFamily="34" charset="0"/>
              <a:cs typeface="Arial" pitchFamily="34" charset="0"/>
            </a:endParaRPr>
          </a:p>
        </p:txBody>
      </p:sp>
      <p:sp>
        <p:nvSpPr>
          <p:cNvPr id="7" name="Ellipse 6"/>
          <p:cNvSpPr/>
          <p:nvPr/>
        </p:nvSpPr>
        <p:spPr>
          <a:xfrm>
            <a:off x="8001024" y="1928802"/>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928794" y="785794"/>
            <a:ext cx="5929354" cy="642942"/>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انهيار النظام</a:t>
            </a:r>
            <a:endParaRPr lang="ar-DZ" sz="2400" b="1" dirty="0" smtClean="0">
              <a:solidFill>
                <a:schemeClr val="bg1"/>
              </a:solidFill>
            </a:endParaRPr>
          </a:p>
        </p:txBody>
      </p:sp>
      <p:sp>
        <p:nvSpPr>
          <p:cNvPr id="11" name="Rectangle à coins arrondis 10"/>
          <p:cNvSpPr/>
          <p:nvPr/>
        </p:nvSpPr>
        <p:spPr>
          <a:xfrm>
            <a:off x="1357290" y="2285992"/>
            <a:ext cx="6786610" cy="3786214"/>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كان الحل الذي جاء </a:t>
            </a:r>
            <a:r>
              <a:rPr lang="ar-DZ" sz="3000" b="1" dirty="0" err="1" smtClean="0">
                <a:latin typeface="Arial" pitchFamily="34" charset="0"/>
                <a:cs typeface="Arial" pitchFamily="34" charset="0"/>
              </a:rPr>
              <a:t>به</a:t>
            </a:r>
            <a:r>
              <a:rPr lang="ar-DZ" sz="3000" b="1" dirty="0" smtClean="0">
                <a:latin typeface="Arial" pitchFamily="34" charset="0"/>
                <a:cs typeface="Arial" pitchFamily="34" charset="0"/>
              </a:rPr>
              <a:t> صندوق النقد الدولي عام 1969 هو حقوق السحب الخاصة، وهي أصل احتياطي دولي استحدثه الصندوق في عام 1969 ليصبح مكملا للأصول الرسمية الخاصة بالبلدان الأعضاء. ويتم تحديد قيمة هذا الأصل اعتمادا على سلة من أربع عملات دولية أساسية (</a:t>
            </a:r>
            <a:r>
              <a:rPr lang="ar-DZ" sz="3000" b="1" dirty="0" err="1" smtClean="0">
                <a:latin typeface="Arial" pitchFamily="34" charset="0"/>
                <a:cs typeface="Arial" pitchFamily="34" charset="0"/>
              </a:rPr>
              <a:t>اليورو</a:t>
            </a:r>
            <a:r>
              <a:rPr lang="ar-DZ" sz="3000" b="1" dirty="0" smtClean="0">
                <a:latin typeface="Arial" pitchFamily="34" charset="0"/>
                <a:cs typeface="Arial" pitchFamily="34" charset="0"/>
              </a:rPr>
              <a:t> والين الياباني والجنيه الإسترليني والدولار الأمريكي)، ويمكن مبادلته بأي من العملات القابلة للتداول الحر</a:t>
            </a:r>
            <a:endParaRPr lang="ar-DZ" sz="3000" b="1" dirty="0" smtClean="0">
              <a:latin typeface="Arial" pitchFamily="34" charset="0"/>
              <a:cs typeface="Arial" pitchFamily="34" charset="0"/>
            </a:endParaRPr>
          </a:p>
        </p:txBody>
      </p:sp>
      <p:sp>
        <p:nvSpPr>
          <p:cNvPr id="7" name="Ellipse 6"/>
          <p:cNvSpPr/>
          <p:nvPr/>
        </p:nvSpPr>
        <p:spPr>
          <a:xfrm>
            <a:off x="8001024" y="1928802"/>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928794" y="785794"/>
            <a:ext cx="5929354" cy="642942"/>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انهيار النظام</a:t>
            </a:r>
            <a:endParaRPr lang="ar-DZ" sz="2400" b="1" dirty="0" smtClean="0">
              <a:solidFill>
                <a:schemeClr val="bg1"/>
              </a:solidFill>
            </a:endParaRPr>
          </a:p>
        </p:txBody>
      </p:sp>
      <p:sp>
        <p:nvSpPr>
          <p:cNvPr id="11" name="Rectangle à coins arrondis 10"/>
          <p:cNvSpPr/>
          <p:nvPr/>
        </p:nvSpPr>
        <p:spPr>
          <a:xfrm>
            <a:off x="1357290" y="2285992"/>
            <a:ext cx="6786610" cy="3429024"/>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قامت بعض الدول الأوروبية بتحويل </a:t>
            </a:r>
            <a:r>
              <a:rPr lang="ar-DZ" sz="3000" b="1" dirty="0" err="1" smtClean="0">
                <a:latin typeface="Arial" pitchFamily="34" charset="0"/>
                <a:cs typeface="Arial" pitchFamily="34" charset="0"/>
              </a:rPr>
              <a:t>إحتياطاتها</a:t>
            </a:r>
            <a:r>
              <a:rPr lang="ar-DZ" sz="3000" b="1" dirty="0" smtClean="0">
                <a:latin typeface="Arial" pitchFamily="34" charset="0"/>
                <a:cs typeface="Arial" pitchFamily="34" charset="0"/>
              </a:rPr>
              <a:t> من الدولارات إلى ذهب، مما سبب الكثير من المشاكل للولايات الأمريكية المتحدة إذ أن ذلك يؤدي إلى نفاذ الاحتياط الذهبي الأمريكي، فرأت أمريكـا أن من مصلحتها أن توقف قابلية إبدال الدولار بالذهب</a:t>
            </a:r>
            <a:endParaRPr lang="ar-DZ" sz="3000" b="1" dirty="0" smtClean="0">
              <a:latin typeface="Arial" pitchFamily="34" charset="0"/>
              <a:cs typeface="Arial" pitchFamily="34" charset="0"/>
            </a:endParaRPr>
          </a:p>
        </p:txBody>
      </p:sp>
      <p:sp>
        <p:nvSpPr>
          <p:cNvPr id="7" name="Ellipse 6"/>
          <p:cNvSpPr/>
          <p:nvPr/>
        </p:nvSpPr>
        <p:spPr>
          <a:xfrm>
            <a:off x="8001024" y="1928802"/>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928794" y="785794"/>
            <a:ext cx="5929354" cy="642942"/>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انهيار النظام</a:t>
            </a:r>
            <a:endParaRPr lang="ar-DZ" sz="2400" b="1" dirty="0" smtClean="0">
              <a:solidFill>
                <a:schemeClr val="bg1"/>
              </a:solidFill>
            </a:endParaRPr>
          </a:p>
        </p:txBody>
      </p:sp>
      <p:sp>
        <p:nvSpPr>
          <p:cNvPr id="11" name="Rectangle à coins arrondis 10"/>
          <p:cNvSpPr/>
          <p:nvPr/>
        </p:nvSpPr>
        <p:spPr>
          <a:xfrm>
            <a:off x="1357290" y="2285992"/>
            <a:ext cx="6786610" cy="3429024"/>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بعد سلسلة من الأزمات أجبرت الإدارة الأمريكية أخيرا على إيقاف تحويل الدولار إلى ذهب بقرار نيكسون في 15 أوت 1971، وتقرر تخفيض قيمة الدولار بنسبة % 8 تقريبا ، وبذلك لم يعد هناك أي أهمية لعملية السعر الرسمي للذهب، حيث أن الدولار قد أوقفت قابلية إبداله بالمعدن النفيس</a:t>
            </a:r>
            <a:endParaRPr lang="ar-DZ" sz="3000" b="1" dirty="0" smtClean="0">
              <a:latin typeface="Arial" pitchFamily="34" charset="0"/>
              <a:cs typeface="Arial" pitchFamily="34" charset="0"/>
            </a:endParaRPr>
          </a:p>
        </p:txBody>
      </p:sp>
      <p:sp>
        <p:nvSpPr>
          <p:cNvPr id="7" name="Ellipse 6"/>
          <p:cNvSpPr/>
          <p:nvPr/>
        </p:nvSpPr>
        <p:spPr>
          <a:xfrm>
            <a:off x="8001024" y="1928802"/>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928794" y="785794"/>
            <a:ext cx="5929354" cy="642942"/>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انهيار النظام</a:t>
            </a:r>
            <a:endParaRPr lang="ar-DZ" sz="2400" b="1" dirty="0" smtClean="0">
              <a:solidFill>
                <a:schemeClr val="bg1"/>
              </a:solidFill>
            </a:endParaRPr>
          </a:p>
        </p:txBody>
      </p:sp>
      <p:sp>
        <p:nvSpPr>
          <p:cNvPr id="11" name="Rectangle à coins arrondis 10"/>
          <p:cNvSpPr/>
          <p:nvPr/>
        </p:nvSpPr>
        <p:spPr>
          <a:xfrm>
            <a:off x="1357290" y="2285992"/>
            <a:ext cx="6786610" cy="3429024"/>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حاول صندوق النقد الدولي تجديد بعض نصوص اتفاقية "</a:t>
            </a:r>
            <a:r>
              <a:rPr lang="ar-DZ" sz="3000" b="1" dirty="0" err="1" smtClean="0">
                <a:latin typeface="Arial" pitchFamily="34" charset="0"/>
                <a:cs typeface="Arial" pitchFamily="34" charset="0"/>
              </a:rPr>
              <a:t>بريتون</a:t>
            </a:r>
            <a:r>
              <a:rPr lang="ar-DZ" sz="3000" b="1" dirty="0" smtClean="0">
                <a:latin typeface="Arial" pitchFamily="34" charset="0"/>
                <a:cs typeface="Arial" pitchFamily="34" charset="0"/>
              </a:rPr>
              <a:t> </a:t>
            </a:r>
            <a:r>
              <a:rPr lang="ar-DZ" sz="3000" b="1" dirty="0" err="1" smtClean="0">
                <a:latin typeface="Arial" pitchFamily="34" charset="0"/>
                <a:cs typeface="Arial" pitchFamily="34" charset="0"/>
              </a:rPr>
              <a:t>وودز</a:t>
            </a:r>
            <a:r>
              <a:rPr lang="ar-DZ" sz="3000" b="1" dirty="0" smtClean="0">
                <a:latin typeface="Arial" pitchFamily="34" charset="0"/>
                <a:cs typeface="Arial" pitchFamily="34" charset="0"/>
              </a:rPr>
              <a:t>" من خلال اتفاقية </a:t>
            </a:r>
            <a:r>
              <a:rPr lang="ar-DZ" sz="3000" b="1" dirty="0" err="1" smtClean="0">
                <a:latin typeface="Arial" pitchFamily="34" charset="0"/>
                <a:cs typeface="Arial" pitchFamily="34" charset="0"/>
              </a:rPr>
              <a:t>سميثونيان</a:t>
            </a:r>
            <a:r>
              <a:rPr lang="ar-DZ" sz="3000" b="1" dirty="0" smtClean="0">
                <a:latin typeface="Arial" pitchFamily="34" charset="0"/>
                <a:cs typeface="Arial" pitchFamily="34" charset="0"/>
              </a:rPr>
              <a:t> في عام 1971 والمحافظة على أسعار الصرف الثابتة، إلا أن هذه الاتفاقية لم تنجح في تحقيق هدفها مما أدى بالدول إلى تعويم أسعار صرف عملاتها. وبذلك انتهى عهد نظام </a:t>
            </a:r>
            <a:r>
              <a:rPr lang="ar-DZ" sz="3000" b="1" dirty="0" err="1" smtClean="0">
                <a:latin typeface="Arial" pitchFamily="34" charset="0"/>
                <a:cs typeface="Arial" pitchFamily="34" charset="0"/>
              </a:rPr>
              <a:t>بريتون</a:t>
            </a:r>
            <a:r>
              <a:rPr lang="ar-DZ" sz="3000" b="1" dirty="0" smtClean="0">
                <a:latin typeface="Arial" pitchFamily="34" charset="0"/>
                <a:cs typeface="Arial" pitchFamily="34" charset="0"/>
              </a:rPr>
              <a:t> </a:t>
            </a:r>
            <a:r>
              <a:rPr lang="ar-DZ" sz="3000" b="1" dirty="0" err="1" smtClean="0">
                <a:latin typeface="Arial" pitchFamily="34" charset="0"/>
                <a:cs typeface="Arial" pitchFamily="34" charset="0"/>
              </a:rPr>
              <a:t>وودز</a:t>
            </a:r>
            <a:endParaRPr lang="ar-DZ" sz="3000" b="1" dirty="0" smtClean="0">
              <a:latin typeface="Arial" pitchFamily="34" charset="0"/>
              <a:cs typeface="Arial" pitchFamily="34" charset="0"/>
            </a:endParaRPr>
          </a:p>
        </p:txBody>
      </p:sp>
      <p:sp>
        <p:nvSpPr>
          <p:cNvPr id="7" name="Ellipse 6"/>
          <p:cNvSpPr/>
          <p:nvPr/>
        </p:nvSpPr>
        <p:spPr>
          <a:xfrm>
            <a:off x="8001024" y="1928802"/>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571604" y="1285860"/>
            <a:ext cx="5929354" cy="714380"/>
          </a:xfrm>
          <a:prstGeom prst="roundRect">
            <a:avLst>
              <a:gd name="adj" fmla="val 50000"/>
            </a:avLst>
          </a:prstGeom>
        </p:spPr>
        <p:style>
          <a:lnRef idx="2">
            <a:schemeClr val="accent2"/>
          </a:lnRef>
          <a:fillRef idx="1">
            <a:schemeClr val="lt1"/>
          </a:fillRef>
          <a:effectRef idx="0">
            <a:schemeClr val="accent2"/>
          </a:effectRef>
          <a:fontRef idx="minor">
            <a:schemeClr val="dk1"/>
          </a:fontRef>
        </p:style>
        <p:txBody>
          <a:bodyPr rtlCol="0" anchor="ctr"/>
          <a:lstStyle/>
          <a:p>
            <a:pPr algn="ctr" rtl="1"/>
            <a:r>
              <a:rPr lang="ar-DZ" sz="2400" b="1" dirty="0" smtClean="0">
                <a:solidFill>
                  <a:schemeClr val="bg1"/>
                </a:solidFill>
              </a:rPr>
              <a:t>تعريف النظام النقدي الدولي</a:t>
            </a:r>
            <a:endParaRPr lang="ar-DZ" sz="2400" b="1" dirty="0" smtClean="0">
              <a:solidFill>
                <a:schemeClr val="bg1"/>
              </a:solidFill>
            </a:endParaRPr>
          </a:p>
        </p:txBody>
      </p:sp>
      <p:sp>
        <p:nvSpPr>
          <p:cNvPr id="11" name="Rectangle à coins arrondis 10"/>
          <p:cNvSpPr/>
          <p:nvPr/>
        </p:nvSpPr>
        <p:spPr>
          <a:xfrm>
            <a:off x="642910" y="2428868"/>
            <a:ext cx="7858180" cy="15781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000" b="1" dirty="0" smtClean="0">
                <a:latin typeface="Arial" pitchFamily="34" charset="0"/>
                <a:cs typeface="Arial" pitchFamily="34" charset="0"/>
              </a:rPr>
              <a:t>هو مجموعة من العلاقات النقدية الدولية، المنبثقة عن التجارب العملية والاتفاقات الدولية، التي يتواجد فيها وسيلة أو وسائل دفع تقبل في تسوية الحسابات الدولية.</a:t>
            </a:r>
            <a:endParaRPr lang="fr-FR" sz="3000" b="1" dirty="0">
              <a:latin typeface="Arial" pitchFamily="34" charset="0"/>
              <a:cs typeface="Arial" pitchFamily="34" charset="0"/>
            </a:endParaRPr>
          </a:p>
        </p:txBody>
      </p:sp>
      <p:sp>
        <p:nvSpPr>
          <p:cNvPr id="14" name="Rectangle à coins arrondis 13"/>
          <p:cNvSpPr/>
          <p:nvPr/>
        </p:nvSpPr>
        <p:spPr>
          <a:xfrm>
            <a:off x="642910" y="4071942"/>
            <a:ext cx="7858180" cy="19288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t>ويهدف أي نظام نقدي دولي في العموم إلى وضع أسس للتحويل بين العملات، وخلق استقرار لأسعار الصرف، وتوفير السيولة الدولية، والسعي إلى مزيد من التعاون الدولي.</a:t>
            </a:r>
            <a:endParaRPr lang="fr-FR" sz="30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26" presetClass="entr" presetSubtype="0"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down)">
                                      <p:cBhvr>
                                        <p:cTn id="11" dur="580">
                                          <p:stCondLst>
                                            <p:cond delay="0"/>
                                          </p:stCondLst>
                                        </p:cTn>
                                        <p:tgtEl>
                                          <p:spTgt spid="14"/>
                                        </p:tgtEl>
                                      </p:cBhvr>
                                    </p:animEffect>
                                    <p:anim calcmode="lin" valueType="num">
                                      <p:cBhvr>
                                        <p:cTn id="12"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7" dur="26">
                                          <p:stCondLst>
                                            <p:cond delay="650"/>
                                          </p:stCondLst>
                                        </p:cTn>
                                        <p:tgtEl>
                                          <p:spTgt spid="14"/>
                                        </p:tgtEl>
                                      </p:cBhvr>
                                      <p:to x="100000" y="60000"/>
                                    </p:animScale>
                                    <p:animScale>
                                      <p:cBhvr>
                                        <p:cTn id="18" dur="166" decel="50000">
                                          <p:stCondLst>
                                            <p:cond delay="676"/>
                                          </p:stCondLst>
                                        </p:cTn>
                                        <p:tgtEl>
                                          <p:spTgt spid="14"/>
                                        </p:tgtEl>
                                      </p:cBhvr>
                                      <p:to x="100000" y="100000"/>
                                    </p:animScale>
                                    <p:animScale>
                                      <p:cBhvr>
                                        <p:cTn id="19" dur="26">
                                          <p:stCondLst>
                                            <p:cond delay="1312"/>
                                          </p:stCondLst>
                                        </p:cTn>
                                        <p:tgtEl>
                                          <p:spTgt spid="14"/>
                                        </p:tgtEl>
                                      </p:cBhvr>
                                      <p:to x="100000" y="80000"/>
                                    </p:animScale>
                                    <p:animScale>
                                      <p:cBhvr>
                                        <p:cTn id="20" dur="166" decel="50000">
                                          <p:stCondLst>
                                            <p:cond delay="1338"/>
                                          </p:stCondLst>
                                        </p:cTn>
                                        <p:tgtEl>
                                          <p:spTgt spid="14"/>
                                        </p:tgtEl>
                                      </p:cBhvr>
                                      <p:to x="100000" y="100000"/>
                                    </p:animScale>
                                    <p:animScale>
                                      <p:cBhvr>
                                        <p:cTn id="21" dur="26">
                                          <p:stCondLst>
                                            <p:cond delay="1642"/>
                                          </p:stCondLst>
                                        </p:cTn>
                                        <p:tgtEl>
                                          <p:spTgt spid="14"/>
                                        </p:tgtEl>
                                      </p:cBhvr>
                                      <p:to x="100000" y="90000"/>
                                    </p:animScale>
                                    <p:animScale>
                                      <p:cBhvr>
                                        <p:cTn id="22" dur="166" decel="50000">
                                          <p:stCondLst>
                                            <p:cond delay="1668"/>
                                          </p:stCondLst>
                                        </p:cTn>
                                        <p:tgtEl>
                                          <p:spTgt spid="14"/>
                                        </p:tgtEl>
                                      </p:cBhvr>
                                      <p:to x="100000" y="100000"/>
                                    </p:animScale>
                                    <p:animScale>
                                      <p:cBhvr>
                                        <p:cTn id="23" dur="26">
                                          <p:stCondLst>
                                            <p:cond delay="1808"/>
                                          </p:stCondLst>
                                        </p:cTn>
                                        <p:tgtEl>
                                          <p:spTgt spid="14"/>
                                        </p:tgtEl>
                                      </p:cBhvr>
                                      <p:to x="100000" y="95000"/>
                                    </p:animScale>
                                    <p:animScale>
                                      <p:cBhvr>
                                        <p:cTn id="24" dur="166" decel="50000">
                                          <p:stCondLst>
                                            <p:cond delay="1834"/>
                                          </p:stCondLst>
                                        </p:cTn>
                                        <p:tgtEl>
                                          <p:spTgt spid="14"/>
                                        </p:tgtEl>
                                      </p:cBhvr>
                                      <p:to x="100000" y="100000"/>
                                    </p:animScale>
                                  </p:childTnLst>
                                </p:cTn>
                              </p:par>
                              <p:par>
                                <p:cTn id="25" presetID="26"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down)">
                                      <p:cBhvr>
                                        <p:cTn id="27" dur="580">
                                          <p:stCondLst>
                                            <p:cond delay="0"/>
                                          </p:stCondLst>
                                        </p:cTn>
                                        <p:tgtEl>
                                          <p:spTgt spid="11"/>
                                        </p:tgtEl>
                                      </p:cBhvr>
                                    </p:animEffect>
                                    <p:anim calcmode="lin" valueType="num">
                                      <p:cBhvr>
                                        <p:cTn id="28"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33" dur="26">
                                          <p:stCondLst>
                                            <p:cond delay="650"/>
                                          </p:stCondLst>
                                        </p:cTn>
                                        <p:tgtEl>
                                          <p:spTgt spid="11"/>
                                        </p:tgtEl>
                                      </p:cBhvr>
                                      <p:to x="100000" y="60000"/>
                                    </p:animScale>
                                    <p:animScale>
                                      <p:cBhvr>
                                        <p:cTn id="34" dur="166" decel="50000">
                                          <p:stCondLst>
                                            <p:cond delay="676"/>
                                          </p:stCondLst>
                                        </p:cTn>
                                        <p:tgtEl>
                                          <p:spTgt spid="11"/>
                                        </p:tgtEl>
                                      </p:cBhvr>
                                      <p:to x="100000" y="100000"/>
                                    </p:animScale>
                                    <p:animScale>
                                      <p:cBhvr>
                                        <p:cTn id="35" dur="26">
                                          <p:stCondLst>
                                            <p:cond delay="1312"/>
                                          </p:stCondLst>
                                        </p:cTn>
                                        <p:tgtEl>
                                          <p:spTgt spid="11"/>
                                        </p:tgtEl>
                                      </p:cBhvr>
                                      <p:to x="100000" y="80000"/>
                                    </p:animScale>
                                    <p:animScale>
                                      <p:cBhvr>
                                        <p:cTn id="36" dur="166" decel="50000">
                                          <p:stCondLst>
                                            <p:cond delay="1338"/>
                                          </p:stCondLst>
                                        </p:cTn>
                                        <p:tgtEl>
                                          <p:spTgt spid="11"/>
                                        </p:tgtEl>
                                      </p:cBhvr>
                                      <p:to x="100000" y="100000"/>
                                    </p:animScale>
                                    <p:animScale>
                                      <p:cBhvr>
                                        <p:cTn id="37" dur="26">
                                          <p:stCondLst>
                                            <p:cond delay="1642"/>
                                          </p:stCondLst>
                                        </p:cTn>
                                        <p:tgtEl>
                                          <p:spTgt spid="11"/>
                                        </p:tgtEl>
                                      </p:cBhvr>
                                      <p:to x="100000" y="90000"/>
                                    </p:animScale>
                                    <p:animScale>
                                      <p:cBhvr>
                                        <p:cTn id="38" dur="166" decel="50000">
                                          <p:stCondLst>
                                            <p:cond delay="1668"/>
                                          </p:stCondLst>
                                        </p:cTn>
                                        <p:tgtEl>
                                          <p:spTgt spid="11"/>
                                        </p:tgtEl>
                                      </p:cBhvr>
                                      <p:to x="100000" y="100000"/>
                                    </p:animScale>
                                    <p:animScale>
                                      <p:cBhvr>
                                        <p:cTn id="39" dur="26">
                                          <p:stCondLst>
                                            <p:cond delay="1808"/>
                                          </p:stCondLst>
                                        </p:cTn>
                                        <p:tgtEl>
                                          <p:spTgt spid="11"/>
                                        </p:tgtEl>
                                      </p:cBhvr>
                                      <p:to x="100000" y="95000"/>
                                    </p:animScale>
                                    <p:animScale>
                                      <p:cBhvr>
                                        <p:cTn id="40"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1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2000232" y="357166"/>
            <a:ext cx="5929354" cy="642942"/>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قبل </a:t>
            </a:r>
            <a:r>
              <a:rPr lang="ar-DZ" sz="2400" b="1" dirty="0" err="1" smtClean="0">
                <a:solidFill>
                  <a:schemeClr val="bg1"/>
                </a:solidFill>
              </a:rPr>
              <a:t>بريتون</a:t>
            </a:r>
            <a:r>
              <a:rPr lang="ar-DZ" sz="2400" b="1" dirty="0" smtClean="0">
                <a:solidFill>
                  <a:schemeClr val="bg1"/>
                </a:solidFill>
              </a:rPr>
              <a:t> </a:t>
            </a:r>
            <a:r>
              <a:rPr lang="ar-DZ" sz="2400" b="1" dirty="0" err="1" smtClean="0">
                <a:solidFill>
                  <a:schemeClr val="bg1"/>
                </a:solidFill>
              </a:rPr>
              <a:t>وودز</a:t>
            </a:r>
            <a:endParaRPr lang="ar-DZ" sz="2400" b="1" dirty="0" smtClean="0">
              <a:solidFill>
                <a:schemeClr val="bg1"/>
              </a:solidFill>
            </a:endParaRPr>
          </a:p>
        </p:txBody>
      </p:sp>
      <p:sp>
        <p:nvSpPr>
          <p:cNvPr id="11" name="Rectangle à coins arrondis 10"/>
          <p:cNvSpPr/>
          <p:nvPr/>
        </p:nvSpPr>
        <p:spPr>
          <a:xfrm>
            <a:off x="1571604" y="1928802"/>
            <a:ext cx="6500858" cy="3929090"/>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تميزت فترة ما بين الحربين العالميتين الأولى والثانية بإتباع سياسات اقتصادية عرفت </a:t>
            </a:r>
            <a:r>
              <a:rPr lang="ar-DZ" sz="3000" b="1" dirty="0" err="1" smtClean="0">
                <a:latin typeface="Arial" pitchFamily="34" charset="0"/>
                <a:cs typeface="Arial" pitchFamily="34" charset="0"/>
              </a:rPr>
              <a:t>بـ</a:t>
            </a:r>
            <a:r>
              <a:rPr lang="ar-DZ" sz="3000" b="1" dirty="0" smtClean="0">
                <a:latin typeface="Arial" pitchFamily="34" charset="0"/>
                <a:cs typeface="Arial" pitchFamily="34" charset="0"/>
              </a:rPr>
              <a:t> "إفقار الجار"، حيث حاولت الدول حل مشاكلها </a:t>
            </a:r>
            <a:r>
              <a:rPr lang="ar-DZ" sz="3000" b="1" dirty="0" err="1" smtClean="0">
                <a:latin typeface="Arial" pitchFamily="34" charset="0"/>
                <a:cs typeface="Arial" pitchFamily="34" charset="0"/>
              </a:rPr>
              <a:t>الإقتصادية</a:t>
            </a:r>
            <a:r>
              <a:rPr lang="ar-DZ" sz="3000" b="1" dirty="0" smtClean="0">
                <a:latin typeface="Arial" pitchFamily="34" charset="0"/>
                <a:cs typeface="Arial" pitchFamily="34" charset="0"/>
              </a:rPr>
              <a:t> الداخلية (البطالة ...) على حساب الدول الأخرى، باتخاذ إجراءات متنوعة أهمها تخفيضات تنافسية في قيمة العملات الوطنية، وفرض القيود على التجارة الدولية.</a:t>
            </a:r>
            <a:endParaRPr lang="ar-DZ" sz="3000" b="1" dirty="0" smtClean="0">
              <a:latin typeface="Arial" pitchFamily="34" charset="0"/>
              <a:cs typeface="Arial" pitchFamily="34" charset="0"/>
            </a:endParaRPr>
          </a:p>
        </p:txBody>
      </p:sp>
      <p:sp>
        <p:nvSpPr>
          <p:cNvPr id="7" name="Ellipse 6"/>
          <p:cNvSpPr/>
          <p:nvPr/>
        </p:nvSpPr>
        <p:spPr>
          <a:xfrm>
            <a:off x="7929586" y="1571612"/>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1"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1" animBg="1"/>
      <p:bldP spid="11"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2000232" y="642918"/>
            <a:ext cx="5929354" cy="785818"/>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شهد النظام النقدي قبل </a:t>
            </a:r>
            <a:r>
              <a:rPr lang="ar-DZ" sz="2400" b="1" dirty="0" err="1" smtClean="0">
                <a:solidFill>
                  <a:schemeClr val="bg1"/>
                </a:solidFill>
              </a:rPr>
              <a:t>بريتون</a:t>
            </a:r>
            <a:r>
              <a:rPr lang="ar-DZ" sz="2400" b="1" dirty="0" smtClean="0">
                <a:solidFill>
                  <a:schemeClr val="bg1"/>
                </a:solidFill>
              </a:rPr>
              <a:t> </a:t>
            </a:r>
            <a:r>
              <a:rPr lang="ar-DZ" sz="2400" b="1" dirty="0" err="1" smtClean="0">
                <a:solidFill>
                  <a:schemeClr val="bg1"/>
                </a:solidFill>
              </a:rPr>
              <a:t>وودز</a:t>
            </a:r>
            <a:r>
              <a:rPr lang="ar-DZ" sz="2400" b="1" dirty="0" smtClean="0">
                <a:solidFill>
                  <a:schemeClr val="bg1"/>
                </a:solidFill>
              </a:rPr>
              <a:t> استخدام ثلاث أنواع من الأنظمة هي:</a:t>
            </a:r>
            <a:endParaRPr lang="ar-DZ" sz="2400" b="1" dirty="0" smtClean="0">
              <a:solidFill>
                <a:schemeClr val="bg1"/>
              </a:solidFill>
            </a:endParaRPr>
          </a:p>
        </p:txBody>
      </p:sp>
      <p:sp>
        <p:nvSpPr>
          <p:cNvPr id="11" name="Rectangle à coins arrondis 10"/>
          <p:cNvSpPr/>
          <p:nvPr/>
        </p:nvSpPr>
        <p:spPr>
          <a:xfrm>
            <a:off x="1643042" y="2714620"/>
            <a:ext cx="6500858" cy="2857520"/>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نظام قاعدة الذهب: ووفقا لهذه القاعدة فإن كل دولة تحدد قيمة الوحدة الواحدة من عملتها الوطنية بوزن معين من معدن الذهب، وتكون مستعدة لشراء أو بيع كمية من الذهب لقاء سعر عملتها الذي أعلنته. مع قدرة البنك المركزي على إصدار نقود ذهبية أيضا</a:t>
            </a:r>
            <a:endParaRPr lang="ar-DZ" sz="3000" b="1" dirty="0" smtClean="0">
              <a:latin typeface="Arial" pitchFamily="34" charset="0"/>
              <a:cs typeface="Arial" pitchFamily="34" charset="0"/>
            </a:endParaRPr>
          </a:p>
        </p:txBody>
      </p:sp>
      <p:sp>
        <p:nvSpPr>
          <p:cNvPr id="7" name="Ellipse 6"/>
          <p:cNvSpPr/>
          <p:nvPr/>
        </p:nvSpPr>
        <p:spPr>
          <a:xfrm>
            <a:off x="8001024" y="2357430"/>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DZ" sz="2800" b="1" dirty="0" smtClean="0">
                <a:latin typeface="Arial" pitchFamily="34" charset="0"/>
                <a:cs typeface="Arial" pitchFamily="34" charset="0"/>
              </a:rPr>
              <a:t>1</a:t>
            </a:r>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2000232" y="642918"/>
            <a:ext cx="5929354" cy="785818"/>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شهد النظام النقدي قبل </a:t>
            </a:r>
            <a:r>
              <a:rPr lang="ar-DZ" sz="2400" b="1" dirty="0" err="1" smtClean="0">
                <a:solidFill>
                  <a:schemeClr val="bg1"/>
                </a:solidFill>
              </a:rPr>
              <a:t>بريتون</a:t>
            </a:r>
            <a:r>
              <a:rPr lang="ar-DZ" sz="2400" b="1" dirty="0" smtClean="0">
                <a:solidFill>
                  <a:schemeClr val="bg1"/>
                </a:solidFill>
              </a:rPr>
              <a:t> </a:t>
            </a:r>
            <a:r>
              <a:rPr lang="ar-DZ" sz="2400" b="1" dirty="0" err="1" smtClean="0">
                <a:solidFill>
                  <a:schemeClr val="bg1"/>
                </a:solidFill>
              </a:rPr>
              <a:t>وودز</a:t>
            </a:r>
            <a:r>
              <a:rPr lang="ar-DZ" sz="2400" b="1" dirty="0" smtClean="0">
                <a:solidFill>
                  <a:schemeClr val="bg1"/>
                </a:solidFill>
              </a:rPr>
              <a:t> استخدام ثلاث أنواع من الأنظمة هي:</a:t>
            </a:r>
            <a:endParaRPr lang="ar-DZ" sz="2400" b="1" dirty="0" smtClean="0">
              <a:solidFill>
                <a:schemeClr val="bg1"/>
              </a:solidFill>
            </a:endParaRPr>
          </a:p>
        </p:txBody>
      </p:sp>
      <p:sp>
        <p:nvSpPr>
          <p:cNvPr id="11" name="Rectangle à coins arrondis 10"/>
          <p:cNvSpPr/>
          <p:nvPr/>
        </p:nvSpPr>
        <p:spPr>
          <a:xfrm>
            <a:off x="1071538" y="2714620"/>
            <a:ext cx="7072362" cy="2857520"/>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نظام السبائك الذهبية: يختفي الذهب كنقد للتداول في ظل هذا النظام، وتمنع البنوك المركزية من إصدار نقود ذهبية، وتقتصر فقط على إصدار أوراق نقدية قابلة للتحويل إلى سبائك ذهبية (تكون قيمة السبائك مرتفعة جدا للحفاظ على اكبر كمية ممكنة كاحتياطي صرف)</a:t>
            </a:r>
            <a:endParaRPr lang="ar-DZ" sz="3000" b="1" dirty="0" smtClean="0">
              <a:latin typeface="Arial" pitchFamily="34" charset="0"/>
              <a:cs typeface="Arial" pitchFamily="34" charset="0"/>
            </a:endParaRPr>
          </a:p>
        </p:txBody>
      </p:sp>
      <p:sp>
        <p:nvSpPr>
          <p:cNvPr id="7" name="Ellipse 6"/>
          <p:cNvSpPr/>
          <p:nvPr/>
        </p:nvSpPr>
        <p:spPr>
          <a:xfrm>
            <a:off x="8001024" y="2357430"/>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DZ" sz="2800" b="1" dirty="0" smtClean="0">
                <a:latin typeface="Arial" pitchFamily="34" charset="0"/>
                <a:cs typeface="Arial" pitchFamily="34" charset="0"/>
              </a:rPr>
              <a:t>2</a:t>
            </a:r>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2000232" y="642918"/>
            <a:ext cx="5929354" cy="785818"/>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شهد النظام النقدي قبل </a:t>
            </a:r>
            <a:r>
              <a:rPr lang="ar-DZ" sz="2400" b="1" dirty="0" err="1" smtClean="0">
                <a:solidFill>
                  <a:schemeClr val="bg1"/>
                </a:solidFill>
              </a:rPr>
              <a:t>بريتون</a:t>
            </a:r>
            <a:r>
              <a:rPr lang="ar-DZ" sz="2400" b="1" dirty="0" smtClean="0">
                <a:solidFill>
                  <a:schemeClr val="bg1"/>
                </a:solidFill>
              </a:rPr>
              <a:t> </a:t>
            </a:r>
            <a:r>
              <a:rPr lang="ar-DZ" sz="2400" b="1" dirty="0" err="1" smtClean="0">
                <a:solidFill>
                  <a:schemeClr val="bg1"/>
                </a:solidFill>
              </a:rPr>
              <a:t>وودز</a:t>
            </a:r>
            <a:r>
              <a:rPr lang="ar-DZ" sz="2400" b="1" dirty="0" smtClean="0">
                <a:solidFill>
                  <a:schemeClr val="bg1"/>
                </a:solidFill>
              </a:rPr>
              <a:t> استخدام ثلاث أنواع من الأنظمة هي:</a:t>
            </a:r>
            <a:endParaRPr lang="ar-DZ" sz="2400" b="1" dirty="0" smtClean="0">
              <a:solidFill>
                <a:schemeClr val="bg1"/>
              </a:solidFill>
            </a:endParaRPr>
          </a:p>
        </p:txBody>
      </p:sp>
      <p:sp>
        <p:nvSpPr>
          <p:cNvPr id="11" name="Rectangle à coins arrondis 10"/>
          <p:cNvSpPr/>
          <p:nvPr/>
        </p:nvSpPr>
        <p:spPr>
          <a:xfrm>
            <a:off x="1643042" y="2714620"/>
            <a:ext cx="6500858" cy="2857520"/>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نظام الصرف بالذهب: تكون وحدة النقد في هذا النظام غير قابلة للتحويل إلى ذهب، لكن تكون قابلة للتحويل إلى عملة دولة أخرى قابلة للتحويل إلى ذهب</a:t>
            </a:r>
            <a:endParaRPr lang="ar-DZ" sz="3000" b="1" dirty="0" smtClean="0">
              <a:latin typeface="Arial" pitchFamily="34" charset="0"/>
              <a:cs typeface="Arial" pitchFamily="34" charset="0"/>
            </a:endParaRPr>
          </a:p>
        </p:txBody>
      </p:sp>
      <p:sp>
        <p:nvSpPr>
          <p:cNvPr id="7" name="Ellipse 6"/>
          <p:cNvSpPr/>
          <p:nvPr/>
        </p:nvSpPr>
        <p:spPr>
          <a:xfrm>
            <a:off x="8001024" y="2357430"/>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DZ" sz="2800" b="1" dirty="0" smtClean="0">
                <a:latin typeface="Arial" pitchFamily="34" charset="0"/>
                <a:cs typeface="Arial" pitchFamily="34" charset="0"/>
              </a:rPr>
              <a:t>3</a:t>
            </a:r>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857356" y="571480"/>
            <a:ext cx="5929354" cy="642942"/>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نظام </a:t>
            </a:r>
            <a:r>
              <a:rPr lang="ar-DZ" sz="2400" b="1" dirty="0" err="1" smtClean="0">
                <a:solidFill>
                  <a:schemeClr val="bg1"/>
                </a:solidFill>
              </a:rPr>
              <a:t>بريتون</a:t>
            </a:r>
            <a:r>
              <a:rPr lang="ar-DZ" sz="2400" b="1" dirty="0" smtClean="0">
                <a:solidFill>
                  <a:schemeClr val="bg1"/>
                </a:solidFill>
              </a:rPr>
              <a:t> </a:t>
            </a:r>
            <a:r>
              <a:rPr lang="ar-DZ" sz="2400" b="1" dirty="0" err="1" smtClean="0">
                <a:solidFill>
                  <a:schemeClr val="bg1"/>
                </a:solidFill>
              </a:rPr>
              <a:t>وودز</a:t>
            </a:r>
            <a:endParaRPr lang="ar-DZ" sz="2400" b="1" dirty="0" smtClean="0">
              <a:solidFill>
                <a:schemeClr val="bg1"/>
              </a:solidFill>
            </a:endParaRPr>
          </a:p>
        </p:txBody>
      </p:sp>
      <p:sp>
        <p:nvSpPr>
          <p:cNvPr id="11" name="Rectangle à coins arrondis 10"/>
          <p:cNvSpPr/>
          <p:nvPr/>
        </p:nvSpPr>
        <p:spPr>
          <a:xfrm>
            <a:off x="1500166" y="2214554"/>
            <a:ext cx="6500858" cy="3929090"/>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كان الهدف منه هو إنشاء نظام نقدي دولي جديد يصحح الفوضى الاقتصادية التي ظهرت في فترة ما بين الحربين العالميتين الأولى والثانية (حالات التضخم المفرط والانكماش الكبير في عشرينات القرن الماضي، وتداعي قاعدة الذهب، وفترة الكساد الكبير في ثلاثينات القرن الماضي)</a:t>
            </a:r>
            <a:endParaRPr lang="ar-DZ" sz="3000" b="1" dirty="0" smtClean="0">
              <a:latin typeface="Arial" pitchFamily="34" charset="0"/>
              <a:cs typeface="Arial" pitchFamily="34" charset="0"/>
            </a:endParaRPr>
          </a:p>
        </p:txBody>
      </p:sp>
      <p:sp>
        <p:nvSpPr>
          <p:cNvPr id="7" name="Ellipse 6"/>
          <p:cNvSpPr/>
          <p:nvPr/>
        </p:nvSpPr>
        <p:spPr>
          <a:xfrm>
            <a:off x="7858148" y="1857364"/>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857356" y="571480"/>
            <a:ext cx="5929354" cy="642942"/>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نظام </a:t>
            </a:r>
            <a:r>
              <a:rPr lang="ar-DZ" sz="2400" b="1" dirty="0" err="1" smtClean="0">
                <a:solidFill>
                  <a:schemeClr val="bg1"/>
                </a:solidFill>
              </a:rPr>
              <a:t>بريتون</a:t>
            </a:r>
            <a:r>
              <a:rPr lang="ar-DZ" sz="2400" b="1" dirty="0" smtClean="0">
                <a:solidFill>
                  <a:schemeClr val="bg1"/>
                </a:solidFill>
              </a:rPr>
              <a:t> </a:t>
            </a:r>
            <a:r>
              <a:rPr lang="ar-DZ" sz="2400" b="1" dirty="0" err="1" smtClean="0">
                <a:solidFill>
                  <a:schemeClr val="bg1"/>
                </a:solidFill>
              </a:rPr>
              <a:t>وودز</a:t>
            </a:r>
            <a:endParaRPr lang="ar-DZ" sz="2400" b="1" dirty="0" smtClean="0">
              <a:solidFill>
                <a:schemeClr val="bg1"/>
              </a:solidFill>
            </a:endParaRPr>
          </a:p>
        </p:txBody>
      </p:sp>
      <p:sp>
        <p:nvSpPr>
          <p:cNvPr id="11" name="Rectangle à coins arrondis 10"/>
          <p:cNvSpPr/>
          <p:nvPr/>
        </p:nvSpPr>
        <p:spPr>
          <a:xfrm>
            <a:off x="1500166" y="2214554"/>
            <a:ext cx="6500858" cy="3929090"/>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جاءت اتفاقية بريون </a:t>
            </a:r>
            <a:r>
              <a:rPr lang="ar-DZ" sz="3000" b="1" dirty="0" err="1" smtClean="0">
                <a:latin typeface="Arial" pitchFamily="34" charset="0"/>
                <a:cs typeface="Arial" pitchFamily="34" charset="0"/>
              </a:rPr>
              <a:t>وودز</a:t>
            </a:r>
            <a:r>
              <a:rPr lang="ar-DZ" sz="3000" b="1" dirty="0" smtClean="0">
                <a:latin typeface="Arial" pitchFamily="34" charset="0"/>
                <a:cs typeface="Arial" pitchFamily="34" charset="0"/>
              </a:rPr>
              <a:t> لتعبر عن تنامي القوة الاقتصادية الدولية للولايات المتحدة الأمريكية، فحل الدولار بالتدريج محل الذهب والجنيه الإسترليني كعملة رئيسية في المعاملات الدولية وكعملة احتياط في معظم بلدان العالم.</a:t>
            </a:r>
            <a:endParaRPr lang="ar-DZ" sz="3000" b="1" dirty="0" smtClean="0">
              <a:latin typeface="Arial" pitchFamily="34" charset="0"/>
              <a:cs typeface="Arial" pitchFamily="34" charset="0"/>
            </a:endParaRPr>
          </a:p>
        </p:txBody>
      </p:sp>
      <p:sp>
        <p:nvSpPr>
          <p:cNvPr id="7" name="Ellipse 6"/>
          <p:cNvSpPr/>
          <p:nvPr/>
        </p:nvSpPr>
        <p:spPr>
          <a:xfrm>
            <a:off x="7858148" y="1857364"/>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857356" y="571480"/>
            <a:ext cx="5929354" cy="642942"/>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نظام </a:t>
            </a:r>
            <a:r>
              <a:rPr lang="ar-DZ" sz="2400" b="1" dirty="0" err="1" smtClean="0">
                <a:solidFill>
                  <a:schemeClr val="bg1"/>
                </a:solidFill>
              </a:rPr>
              <a:t>بريتون</a:t>
            </a:r>
            <a:r>
              <a:rPr lang="ar-DZ" sz="2400" b="1" dirty="0" smtClean="0">
                <a:solidFill>
                  <a:schemeClr val="bg1"/>
                </a:solidFill>
              </a:rPr>
              <a:t> </a:t>
            </a:r>
            <a:r>
              <a:rPr lang="ar-DZ" sz="2400" b="1" dirty="0" err="1" smtClean="0">
                <a:solidFill>
                  <a:schemeClr val="bg1"/>
                </a:solidFill>
              </a:rPr>
              <a:t>وودز</a:t>
            </a:r>
            <a:endParaRPr lang="ar-DZ" sz="2400" b="1" dirty="0" smtClean="0">
              <a:solidFill>
                <a:schemeClr val="bg1"/>
              </a:solidFill>
            </a:endParaRPr>
          </a:p>
        </p:txBody>
      </p:sp>
      <p:sp>
        <p:nvSpPr>
          <p:cNvPr id="11" name="Rectangle à coins arrondis 10"/>
          <p:cNvSpPr/>
          <p:nvPr/>
        </p:nvSpPr>
        <p:spPr>
          <a:xfrm>
            <a:off x="1500166" y="2214554"/>
            <a:ext cx="6500858" cy="3929090"/>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كانت الركيزة الأساسية التي قام عليها نظام </a:t>
            </a:r>
            <a:r>
              <a:rPr lang="ar-DZ" sz="3000" b="1" dirty="0" err="1" smtClean="0">
                <a:latin typeface="Arial" pitchFamily="34" charset="0"/>
                <a:cs typeface="Arial" pitchFamily="34" charset="0"/>
              </a:rPr>
              <a:t>بريتون</a:t>
            </a:r>
            <a:r>
              <a:rPr lang="ar-DZ" sz="3000" b="1" dirty="0" smtClean="0">
                <a:latin typeface="Arial" pitchFamily="34" charset="0"/>
                <a:cs typeface="Arial" pitchFamily="34" charset="0"/>
              </a:rPr>
              <a:t> </a:t>
            </a:r>
            <a:r>
              <a:rPr lang="ar-DZ" sz="3000" b="1" dirty="0" err="1" smtClean="0">
                <a:latin typeface="Arial" pitchFamily="34" charset="0"/>
                <a:cs typeface="Arial" pitchFamily="34" charset="0"/>
              </a:rPr>
              <a:t>وودز</a:t>
            </a:r>
            <a:r>
              <a:rPr lang="ar-DZ" sz="3000" b="1" dirty="0" smtClean="0">
                <a:latin typeface="Arial" pitchFamily="34" charset="0"/>
                <a:cs typeface="Arial" pitchFamily="34" charset="0"/>
              </a:rPr>
              <a:t> هو وضع أسعار تعادل ثابتة، ولكن قابلة للتعديل لمختلف العملات مقابل الدولار الأمريكي الذي تحدد قيمته بالذهب</a:t>
            </a:r>
            <a:endParaRPr lang="ar-DZ" sz="3000" b="1" dirty="0" smtClean="0">
              <a:latin typeface="Arial" pitchFamily="34" charset="0"/>
              <a:cs typeface="Arial" pitchFamily="34" charset="0"/>
            </a:endParaRPr>
          </a:p>
        </p:txBody>
      </p:sp>
      <p:sp>
        <p:nvSpPr>
          <p:cNvPr id="7" name="Ellipse 6"/>
          <p:cNvSpPr/>
          <p:nvPr/>
        </p:nvSpPr>
        <p:spPr>
          <a:xfrm>
            <a:off x="7858148" y="1857364"/>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7"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Personnalisé 3">
      <a:dk1>
        <a:sysClr val="windowText" lastClr="000000"/>
      </a:dk1>
      <a:lt1>
        <a:sysClr val="window" lastClr="FFFFFF"/>
      </a:lt1>
      <a:dk2>
        <a:srgbClr val="4F271C"/>
      </a:dk2>
      <a:lt2>
        <a:srgbClr val="E7DEC9"/>
      </a:lt2>
      <a:accent1>
        <a:srgbClr val="C00000"/>
      </a:accent1>
      <a:accent2>
        <a:srgbClr val="FF0000"/>
      </a:accent2>
      <a:accent3>
        <a:srgbClr val="C32D2E"/>
      </a:accent3>
      <a:accent4>
        <a:srgbClr val="FFC000"/>
      </a:accent4>
      <a:accent5>
        <a:srgbClr val="964305"/>
      </a:accent5>
      <a:accent6>
        <a:srgbClr val="FF0000"/>
      </a:accent6>
      <a:hlink>
        <a:srgbClr val="C00000"/>
      </a:hlink>
      <a:folHlink>
        <a:srgbClr val="AA8A14"/>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476</TotalTime>
  <Words>854</Words>
  <Application>Microsoft Office PowerPoint</Application>
  <PresentationFormat>Affichage à l'écran (4:3)</PresentationFormat>
  <Paragraphs>45</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Débit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pc</cp:lastModifiedBy>
  <cp:revision>66</cp:revision>
  <dcterms:created xsi:type="dcterms:W3CDTF">2014-12-07T19:11:11Z</dcterms:created>
  <dcterms:modified xsi:type="dcterms:W3CDTF">2017-12-01T18:52:37Z</dcterms:modified>
</cp:coreProperties>
</file>