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6926A-9E32-464E-BBDF-F3371101331F}" type="datetimeFigureOut">
              <a:rPr lang="fr-FR" smtClean="0"/>
              <a:pPr/>
              <a:t>27/09/2022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0724C-68DF-4B4B-8105-E005A063AA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0724C-68DF-4B4B-8105-E005A063AA4D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27/09/2022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27/09/2022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hamid_gadouri@yahoo.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Arial Black" pitchFamily="34" charset="0"/>
              </a:rPr>
              <a:t>Pathologie des sols</a:t>
            </a:r>
            <a:br>
              <a:rPr lang="fr-FR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00B050"/>
                </a:solidFill>
                <a:latin typeface="Arial Black" pitchFamily="34" charset="0"/>
              </a:rPr>
              <a:t>Glissement de terrain</a:t>
            </a:r>
            <a:endParaRPr lang="fr-FR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492896"/>
            <a:ext cx="6400800" cy="1752600"/>
          </a:xfrm>
        </p:spPr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  <a:latin typeface="Arial Narrow" pitchFamily="34" charset="0"/>
              </a:rPr>
              <a:t>Images témoignant l'évolution rapide d’un glissement de terrain à la zone de </a:t>
            </a:r>
            <a:r>
              <a:rPr lang="fr-FR" b="1" dirty="0" err="1" smtClean="0">
                <a:solidFill>
                  <a:srgbClr val="002060"/>
                </a:solidFill>
                <a:latin typeface="Arial Narrow" pitchFamily="34" charset="0"/>
              </a:rPr>
              <a:t>koualla</a:t>
            </a:r>
            <a:r>
              <a:rPr lang="fr-FR" b="1" dirty="0" smtClean="0">
                <a:solidFill>
                  <a:srgbClr val="002060"/>
                </a:solidFill>
                <a:latin typeface="Arial Narrow" pitchFamily="34" charset="0"/>
              </a:rPr>
              <a:t>  -Médéa-</a:t>
            </a:r>
            <a:endParaRPr lang="fr-FR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475656" y="436510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Réalisateur du travail :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HAMID GADOURI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b="1" dirty="0" smtClean="0">
                <a:solidFill>
                  <a:srgbClr val="002060"/>
                </a:solidFill>
                <a:latin typeface="Arial Narrow" pitchFamily="34" charset="0"/>
              </a:rPr>
              <a:t>05-05-2012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lissement à la cité de Médéa\DSC_0001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9947"/>
            <a:ext cx="2646040" cy="3528053"/>
          </a:xfrm>
          <a:prstGeom prst="rect">
            <a:avLst/>
          </a:prstGeom>
          <a:noFill/>
        </p:spPr>
      </p:pic>
      <p:pic>
        <p:nvPicPr>
          <p:cNvPr id="4100" name="Picture 4" descr="D:\glissement à la cité de Médéa\DSC_0001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425957"/>
            <a:ext cx="2574032" cy="3432043"/>
          </a:xfrm>
          <a:prstGeom prst="rect">
            <a:avLst/>
          </a:prstGeom>
          <a:noFill/>
        </p:spPr>
      </p:pic>
      <p:pic>
        <p:nvPicPr>
          <p:cNvPr id="4101" name="Picture 5" descr="D:\glissement à la cité de Médéa\DSC_0001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008107" cy="3006080"/>
          </a:xfrm>
          <a:prstGeom prst="rect">
            <a:avLst/>
          </a:prstGeom>
          <a:noFill/>
        </p:spPr>
      </p:pic>
      <p:pic>
        <p:nvPicPr>
          <p:cNvPr id="4102" name="Picture 6" descr="D:\glissement à la cité de Médéa\DSC_00011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32656"/>
            <a:ext cx="2141984" cy="2855979"/>
          </a:xfrm>
          <a:prstGeom prst="rect">
            <a:avLst/>
          </a:prstGeom>
          <a:noFill/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516216" y="332656"/>
            <a:ext cx="2268760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Des murs de soutènements (gabionnage)</a:t>
            </a:r>
            <a:r>
              <a:rPr kumimoji="0" lang="fr-FR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ont subi des renversements et des contre-renversements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rganigramme : Processus 7"/>
          <p:cNvSpPr/>
          <p:nvPr/>
        </p:nvSpPr>
        <p:spPr>
          <a:xfrm>
            <a:off x="7812360" y="3789040"/>
            <a:ext cx="72008" cy="2592288"/>
          </a:xfrm>
          <a:prstGeom prst="flowChartProcess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>
            <a:stCxn id="4100" idx="3"/>
          </p:cNvCxnSpPr>
          <p:nvPr/>
        </p:nvCxnSpPr>
        <p:spPr>
          <a:xfrm flipH="1">
            <a:off x="7884368" y="5141979"/>
            <a:ext cx="989856" cy="12896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/>
          <p:cNvSpPr txBox="1">
            <a:spLocks/>
          </p:cNvSpPr>
          <p:nvPr/>
        </p:nvSpPr>
        <p:spPr>
          <a:xfrm>
            <a:off x="3491880" y="3645024"/>
            <a:ext cx="2268760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« A = 25°» est l’angle qui</a:t>
            </a:r>
            <a:r>
              <a:rPr kumimoji="0" lang="fr-FR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présente le contre-renversement du mur de soutènement par rapport à la verticale. 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Flèche courbée vers le haut 12"/>
          <p:cNvSpPr/>
          <p:nvPr/>
        </p:nvSpPr>
        <p:spPr>
          <a:xfrm rot="11980834">
            <a:off x="7840991" y="5784202"/>
            <a:ext cx="360687" cy="232606"/>
          </a:xfrm>
          <a:prstGeom prst="curvedUp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84368" y="5301208"/>
            <a:ext cx="468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A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glissement à la cité de Médéa\DSC_0001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572000" cy="6096000"/>
          </a:xfrm>
          <a:prstGeom prst="rect">
            <a:avLst/>
          </a:prstGeom>
          <a:noFill/>
        </p:spPr>
      </p:pic>
      <p:pic>
        <p:nvPicPr>
          <p:cNvPr id="5123" name="Picture 3" descr="D:\glissement à la cité de Médéa\DSC_0001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6672"/>
            <a:ext cx="2286000" cy="3048000"/>
          </a:xfrm>
          <a:prstGeom prst="rect">
            <a:avLst/>
          </a:prstGeom>
          <a:noFill/>
        </p:spPr>
      </p:pic>
      <p:sp>
        <p:nvSpPr>
          <p:cNvPr id="6" name="Rectangle à coins arrondis 5"/>
          <p:cNvSpPr/>
          <p:nvPr/>
        </p:nvSpPr>
        <p:spPr>
          <a:xfrm rot="434169">
            <a:off x="1485476" y="2179731"/>
            <a:ext cx="2446913" cy="10584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724128" y="3789040"/>
            <a:ext cx="341987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Déplacement d’une chaussée</a:t>
            </a:r>
            <a:r>
              <a:rPr kumimoji="0" lang="fr-FR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de l’ordre de 1m causant des désastres énormes 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lèche droite 7"/>
          <p:cNvSpPr/>
          <p:nvPr/>
        </p:nvSpPr>
        <p:spPr>
          <a:xfrm rot="21240474">
            <a:off x="3941994" y="2031088"/>
            <a:ext cx="2646156" cy="484632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263680" y="2708920"/>
            <a:ext cx="28803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aperçu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95536" y="404664"/>
            <a:ext cx="453650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Déplacement global de l’ensemble</a:t>
            </a:r>
            <a:r>
              <a:rPr kumimoji="0" lang="fr-FR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(gabion, sol et chaussée) dû à un glissement de cercle très profond. 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glissement à la cité de Médéa\DSC_0001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76672"/>
            <a:ext cx="2213992" cy="2951989"/>
          </a:xfrm>
          <a:prstGeom prst="rect">
            <a:avLst/>
          </a:prstGeom>
          <a:noFill/>
        </p:spPr>
      </p:pic>
      <p:pic>
        <p:nvPicPr>
          <p:cNvPr id="6147" name="Picture 3" descr="D:\glissement à la cité de Médéa\DSC_0001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4572000" cy="6096000"/>
          </a:xfrm>
          <a:prstGeom prst="rect">
            <a:avLst/>
          </a:prstGeom>
          <a:noFill/>
        </p:spPr>
      </p:pic>
      <p:sp>
        <p:nvSpPr>
          <p:cNvPr id="7" name="Rectangle à coins arrondis 6"/>
          <p:cNvSpPr/>
          <p:nvPr/>
        </p:nvSpPr>
        <p:spPr>
          <a:xfrm>
            <a:off x="3203849" y="3789040"/>
            <a:ext cx="792088" cy="10584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9786163">
            <a:off x="3776014" y="2843509"/>
            <a:ext cx="2910536" cy="484632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95536" y="404664"/>
            <a:ext cx="2376264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Fissuration désastreuse observée</a:t>
            </a:r>
            <a:r>
              <a:rPr kumimoji="0" lang="fr-FR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sur un mur de soutènement suite à un déplacement de sol de grande masse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263680" y="692696"/>
            <a:ext cx="28803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aperçu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372200" y="3789040"/>
            <a:ext cx="237626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Rupture dont l’ouverture</a:t>
            </a:r>
            <a:r>
              <a:rPr kumimoji="0" lang="fr-FR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est de l’ordre de 10cm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glissement à la cité de Médéa\DSC_000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4664"/>
            <a:ext cx="6168008" cy="4626006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>
          <a:xfrm rot="21149109">
            <a:off x="3059833" y="2060847"/>
            <a:ext cx="3240360" cy="6322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21240474">
            <a:off x="2189946" y="2318100"/>
            <a:ext cx="815258" cy="484632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1916832"/>
            <a:ext cx="2304256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Déplacement en grande masse de sol qui</a:t>
            </a:r>
            <a:r>
              <a:rPr kumimoji="0" lang="fr-FR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met en risque l’effondrement des bâtiments ci-dessus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à coins arrondis 7"/>
          <p:cNvSpPr/>
          <p:nvPr/>
        </p:nvSpPr>
        <p:spPr>
          <a:xfrm rot="21149109">
            <a:off x="5352559" y="2768621"/>
            <a:ext cx="713895" cy="10990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16200000">
            <a:off x="4886324" y="4410820"/>
            <a:ext cx="1440160" cy="484632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699792" y="5517232"/>
            <a:ext cx="568863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Mur de soutènement en béton armé fortement</a:t>
            </a:r>
            <a:r>
              <a:rPr kumimoji="0" lang="fr-FR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déformé incliné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glissement à la cité de Médéa\DSC_0001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672408" cy="4896544"/>
          </a:xfrm>
          <a:prstGeom prst="rect">
            <a:avLst/>
          </a:prstGeom>
          <a:noFill/>
        </p:spPr>
      </p:pic>
      <p:pic>
        <p:nvPicPr>
          <p:cNvPr id="8195" name="Picture 3" descr="D:\glissement à la cité de Médéa\DSC_0001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3635896" cy="4847861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508104" y="980728"/>
            <a:ext cx="298782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Coulées boueuses 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55576" y="620688"/>
            <a:ext cx="2987824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Un glissement très important,</a:t>
            </a:r>
            <a:r>
              <a:rPr kumimoji="0" lang="fr-FR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sa tête commence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par la série des points en rouge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rganigramme : Connecteur 7"/>
          <p:cNvSpPr/>
          <p:nvPr/>
        </p:nvSpPr>
        <p:spPr>
          <a:xfrm>
            <a:off x="3851920" y="4365104"/>
            <a:ext cx="216024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/>
          <p:cNvSpPr/>
          <p:nvPr/>
        </p:nvSpPr>
        <p:spPr>
          <a:xfrm>
            <a:off x="2483768" y="5733256"/>
            <a:ext cx="216024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/>
          <p:cNvSpPr/>
          <p:nvPr/>
        </p:nvSpPr>
        <p:spPr>
          <a:xfrm flipH="1" flipV="1">
            <a:off x="2051720" y="5877272"/>
            <a:ext cx="181351" cy="18135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/>
          <p:cNvSpPr/>
          <p:nvPr/>
        </p:nvSpPr>
        <p:spPr>
          <a:xfrm>
            <a:off x="1547664" y="6093296"/>
            <a:ext cx="216024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/>
          <p:cNvSpPr/>
          <p:nvPr/>
        </p:nvSpPr>
        <p:spPr>
          <a:xfrm>
            <a:off x="2915816" y="5373216"/>
            <a:ext cx="216024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/>
          <p:cNvSpPr/>
          <p:nvPr/>
        </p:nvSpPr>
        <p:spPr>
          <a:xfrm>
            <a:off x="1043608" y="6237312"/>
            <a:ext cx="216024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/>
          <p:cNvSpPr/>
          <p:nvPr/>
        </p:nvSpPr>
        <p:spPr>
          <a:xfrm flipH="1" flipV="1">
            <a:off x="3347864" y="5013176"/>
            <a:ext cx="181351" cy="18135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Connecteur 14"/>
          <p:cNvSpPr/>
          <p:nvPr/>
        </p:nvSpPr>
        <p:spPr>
          <a:xfrm>
            <a:off x="3635896" y="4725144"/>
            <a:ext cx="216024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Connecteur 15"/>
          <p:cNvSpPr/>
          <p:nvPr/>
        </p:nvSpPr>
        <p:spPr>
          <a:xfrm>
            <a:off x="3563888" y="3789040"/>
            <a:ext cx="216024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/>
          <p:cNvSpPr/>
          <p:nvPr/>
        </p:nvSpPr>
        <p:spPr>
          <a:xfrm>
            <a:off x="3851920" y="3933056"/>
            <a:ext cx="216024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Connecteur 17"/>
          <p:cNvSpPr/>
          <p:nvPr/>
        </p:nvSpPr>
        <p:spPr>
          <a:xfrm flipH="1" flipV="1">
            <a:off x="3275856" y="3717032"/>
            <a:ext cx="181351" cy="18135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rganigramme : Connecteur 18"/>
          <p:cNvSpPr/>
          <p:nvPr/>
        </p:nvSpPr>
        <p:spPr>
          <a:xfrm>
            <a:off x="2915816" y="3717032"/>
            <a:ext cx="216024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rganigramme : Connecteur 19"/>
          <p:cNvSpPr/>
          <p:nvPr/>
        </p:nvSpPr>
        <p:spPr>
          <a:xfrm>
            <a:off x="2483768" y="3717032"/>
            <a:ext cx="216024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Connecteur 20"/>
          <p:cNvSpPr/>
          <p:nvPr/>
        </p:nvSpPr>
        <p:spPr>
          <a:xfrm>
            <a:off x="2123728" y="3789040"/>
            <a:ext cx="216024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Connecteur 21"/>
          <p:cNvSpPr/>
          <p:nvPr/>
        </p:nvSpPr>
        <p:spPr>
          <a:xfrm flipH="1" flipV="1">
            <a:off x="1763688" y="3789040"/>
            <a:ext cx="181351" cy="18135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rganigramme : Connecteur 22"/>
          <p:cNvSpPr/>
          <p:nvPr/>
        </p:nvSpPr>
        <p:spPr>
          <a:xfrm>
            <a:off x="1259632" y="3789040"/>
            <a:ext cx="216024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95536" y="980728"/>
            <a:ext cx="813690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Pour plus d’information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 smtClean="0">
                <a:latin typeface="+mj-lt"/>
                <a:ea typeface="+mj-ea"/>
                <a:cs typeface="+mj-cs"/>
              </a:rPr>
              <a:t>Contactez Mr: Hamid GADOURI (Université de Yahia Farès de Médéa)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Master en Géotechnique</a:t>
            </a:r>
            <a:r>
              <a:rPr kumimoji="0" lang="fr-FR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Tél</a:t>
            </a:r>
            <a:r>
              <a:rPr kumimoji="0" lang="fr-FR" sz="44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: 0790982163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 smtClean="0">
                <a:latin typeface="+mj-lt"/>
                <a:ea typeface="+mj-ea"/>
                <a:cs typeface="+mj-cs"/>
              </a:rPr>
              <a:t>        0663989621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Email : </a:t>
            </a:r>
            <a:r>
              <a:rPr lang="fr-FR" sz="4400" dirty="0" smtClean="0">
                <a:latin typeface="+mj-lt"/>
                <a:ea typeface="+mj-ea"/>
                <a:cs typeface="+mj-cs"/>
                <a:hlinkClick r:id="rId2"/>
              </a:rPr>
              <a:t>hamid_gadouri2000@yahoo.fr</a:t>
            </a:r>
            <a:r>
              <a:rPr lang="fr-FR" sz="4400" dirty="0" smtClean="0">
                <a:latin typeface="+mj-lt"/>
                <a:ea typeface="+mj-ea"/>
                <a:cs typeface="+mj-cs"/>
              </a:rPr>
              <a:t> </a:t>
            </a:r>
            <a:endParaRPr kumimoji="0" lang="fr-FR" sz="4400" i="0" u="none" strike="noStrike" kern="1200" cap="none" spc="0" normalizeH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300" b="1" dirty="0" smtClean="0">
                <a:latin typeface="+mj-lt"/>
                <a:ea typeface="+mj-ea"/>
                <a:cs typeface="+mj-cs"/>
              </a:rPr>
              <a:t>Hamid GADOURI est Doctorant à l’université de Médéa, il fait une recherche sur </a:t>
            </a:r>
            <a:r>
              <a:rPr lang="fr-FR" sz="53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l’effet de la présence des sulfates sur le traitement des sols argileux par des ajouts minéraux </a:t>
            </a:r>
            <a:r>
              <a:rPr lang="fr-FR" sz="5300" b="1" dirty="0" smtClean="0">
                <a:latin typeface="+mj-lt"/>
                <a:ea typeface="+mj-ea"/>
                <a:cs typeface="+mj-cs"/>
              </a:rPr>
              <a:t>en spécialité « Ingénierie de construction et risques géotechniques 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5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Mes meilleures salutations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635080" cy="778098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L’historique de la région </a:t>
            </a:r>
            <a:endParaRPr lang="fr-FR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95536" y="764704"/>
            <a:ext cx="8229600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parajita" pitchFamily="34" charset="0"/>
                <a:ea typeface="+mj-ea"/>
                <a:cs typeface="Aparajita" pitchFamily="34" charset="0"/>
              </a:rPr>
              <a:t>     D’après un sondage de question</a:t>
            </a:r>
            <a:r>
              <a:rPr lang="fr-FR" sz="2800" b="1" dirty="0" smtClean="0">
                <a:latin typeface="Aparajita" pitchFamily="34" charset="0"/>
                <a:ea typeface="+mj-ea"/>
                <a:cs typeface="Aparajita" pitchFamily="34" charset="0"/>
              </a:rPr>
              <a:t>-réponse avec les gens originaux de Médéa, et selon eux, à l’époque coloniale française en Algérie, le centre ville de Médéa était à </a:t>
            </a:r>
            <a:r>
              <a:rPr lang="fr-FR" sz="2800" b="1" dirty="0" err="1" smtClean="0">
                <a:solidFill>
                  <a:srgbClr val="FF0000"/>
                </a:solidFill>
                <a:latin typeface="Aparajita" pitchFamily="34" charset="0"/>
                <a:ea typeface="+mj-ea"/>
                <a:cs typeface="Aparajita" pitchFamily="34" charset="0"/>
              </a:rPr>
              <a:t>Bab</a:t>
            </a:r>
            <a:r>
              <a:rPr lang="fr-FR" sz="2800" b="1" dirty="0" smtClean="0">
                <a:solidFill>
                  <a:srgbClr val="FF0000"/>
                </a:solidFill>
                <a:latin typeface="Aparajita" pitchFamily="34" charset="0"/>
                <a:ea typeface="+mj-ea"/>
                <a:cs typeface="Aparajita" pitchFamily="34" charset="0"/>
              </a:rPr>
              <a:t> El-Kwas</a:t>
            </a:r>
            <a:r>
              <a:rPr lang="fr-FR" sz="2800" b="1" dirty="0" smtClean="0">
                <a:latin typeface="Aparajita" pitchFamily="34" charset="0"/>
                <a:ea typeface="+mj-ea"/>
                <a:cs typeface="Aparajita" pitchFamily="34" charset="0"/>
              </a:rPr>
              <a:t>, presque tous les déchets engendrés par les habitants de celle-ci ont été rejeté au niveau de la zone de </a:t>
            </a:r>
            <a:r>
              <a:rPr lang="fr-FR" sz="2800" b="1" dirty="0" smtClean="0">
                <a:solidFill>
                  <a:srgbClr val="FF0000"/>
                </a:solidFill>
                <a:latin typeface="Aparajita" pitchFamily="34" charset="0"/>
                <a:ea typeface="+mj-ea"/>
                <a:cs typeface="Aparajita" pitchFamily="34" charset="0"/>
              </a:rPr>
              <a:t>KOUALLA</a:t>
            </a:r>
            <a:r>
              <a:rPr lang="fr-FR" sz="2800" b="1" dirty="0" smtClean="0">
                <a:latin typeface="Aparajita" pitchFamily="34" charset="0"/>
                <a:ea typeface="+mj-ea"/>
                <a:cs typeface="Aparajita" pitchFamily="34" charset="0"/>
              </a:rPr>
              <a:t> laquelle est dénommée aujourd’hui la cité </a:t>
            </a:r>
            <a:r>
              <a:rPr lang="fr-FR" sz="2800" b="1" dirty="0" smtClean="0">
                <a:solidFill>
                  <a:srgbClr val="FF0000"/>
                </a:solidFill>
                <a:latin typeface="Aparajita" pitchFamily="34" charset="0"/>
                <a:ea typeface="+mj-ea"/>
                <a:cs typeface="Aparajita" pitchFamily="34" charset="0"/>
              </a:rPr>
              <a:t>Hassan Ben Mouloud </a:t>
            </a:r>
            <a:r>
              <a:rPr lang="fr-FR" sz="2800" b="1" dirty="0" smtClean="0">
                <a:latin typeface="Aparajita" pitchFamily="34" charset="0"/>
                <a:ea typeface="+mj-ea"/>
                <a:cs typeface="Aparajita" pitchFamily="34" charset="0"/>
              </a:rPr>
              <a:t>où en se retrouvant actuellement sur une énorme décharge public très ancienne abandonnée dans le temps.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latin typeface="Aparajita" pitchFamily="34" charset="0"/>
                <a:ea typeface="+mj-ea"/>
                <a:cs typeface="Aparajita" pitchFamily="34" charset="0"/>
              </a:rPr>
              <a:t>     D’après notre visite sur site, nous avons observé plusieurs phénomènes d’instabilités, des chaussées ondulées, des murs de soutènements fortement renversés,     </a:t>
            </a:r>
            <a:r>
              <a:rPr lang="fr-FR" sz="2800" b="1" dirty="0" smtClean="0">
                <a:solidFill>
                  <a:srgbClr val="FF0000"/>
                </a:solidFill>
                <a:latin typeface="Aparajita" pitchFamily="34" charset="0"/>
                <a:ea typeface="+mj-ea"/>
                <a:cs typeface="Aparajita" pitchFamily="34" charset="0"/>
              </a:rPr>
              <a:t>      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arajita" pitchFamily="34" charset="0"/>
              <a:ea typeface="+mj-ea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67544" y="188640"/>
            <a:ext cx="8229600" cy="6336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latin typeface="Aparajita" pitchFamily="34" charset="0"/>
                <a:ea typeface="+mj-ea"/>
                <a:cs typeface="Aparajita" pitchFamily="34" charset="0"/>
              </a:rPr>
              <a:t>     Des canaux d’assainissements cisaillés, des conduites d’eau extrêmement endommagées, des trottoirs fortement fissurés et des arbres ont subi le phénomène de solifluxion… ces phénomènes peuvent être liés à plusieurs facteurs (pentes moyenne de l’ordre de 35°, des eaux souterraines provenant du massif de calcaire se trouvant à la tête du glissement et se prolongent en profondeur sous forme d’un synclinal surmonté par une couche de marne très gonflante…)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latin typeface="Aparajita" pitchFamily="34" charset="0"/>
                <a:ea typeface="+mj-ea"/>
                <a:cs typeface="Aparajita" pitchFamily="34" charset="0"/>
              </a:rPr>
              <a:t>     Les gens de la zone touchée de ce sinistre faisaient un appel aux autorités concernées pour qu’elles interviennent à résoudre le problème et de faire des travaux de réparations des ouvrages endommagés et, ainsi qu’un suivi géotechnique du mouvement du terrain qui se déplacent en grande masse.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arajita" pitchFamily="34" charset="0"/>
              <a:ea typeface="+mj-ea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83568" y="980728"/>
            <a:ext cx="7704856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lvl="0" algn="just">
              <a:spcBef>
                <a:spcPct val="0"/>
              </a:spcBef>
            </a:pPr>
            <a:r>
              <a:rPr lang="fr-FR" sz="8600" b="1" dirty="0" smtClean="0">
                <a:latin typeface="Aparajita" pitchFamily="34" charset="0"/>
                <a:cs typeface="Aparajita" pitchFamily="34" charset="0"/>
              </a:rPr>
              <a:t>     Enfin, et selon eux, malheureusement il n’y a eu aucune réponse de la part de la commune de Médéa pour le faire.</a:t>
            </a:r>
          </a:p>
          <a:p>
            <a:pPr lvl="0">
              <a:spcBef>
                <a:spcPct val="0"/>
              </a:spcBef>
            </a:pPr>
            <a:endParaRPr lang="fr-FR" sz="3200" b="1" dirty="0" smtClean="0">
              <a:latin typeface="Aparajita" pitchFamily="34" charset="0"/>
              <a:cs typeface="Aparajita" pitchFamily="34" charset="0"/>
            </a:endParaRPr>
          </a:p>
          <a:p>
            <a:pPr lvl="0">
              <a:spcBef>
                <a:spcPct val="0"/>
              </a:spcBef>
            </a:pPr>
            <a:endParaRPr lang="fr-FR" sz="3200" b="1" dirty="0" smtClean="0">
              <a:latin typeface="Aparajita" pitchFamily="34" charset="0"/>
              <a:cs typeface="Aparajita" pitchFamily="34" charset="0"/>
            </a:endParaRPr>
          </a:p>
          <a:p>
            <a:pPr lvl="0">
              <a:spcBef>
                <a:spcPct val="0"/>
              </a:spcBef>
            </a:pPr>
            <a:endParaRPr lang="fr-FR" sz="3200" b="1" dirty="0" smtClean="0">
              <a:latin typeface="Aparajita" pitchFamily="34" charset="0"/>
              <a:ea typeface="+mj-ea"/>
              <a:cs typeface="Aparajita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200" b="1" dirty="0" smtClean="0">
              <a:latin typeface="Aparajita" pitchFamily="34" charset="0"/>
              <a:ea typeface="+mj-ea"/>
              <a:cs typeface="Aparajita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200" b="1" dirty="0" smtClean="0">
              <a:latin typeface="Aparajita" pitchFamily="34" charset="0"/>
              <a:ea typeface="+mj-ea"/>
              <a:cs typeface="Aparajita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 smtClean="0">
                <a:latin typeface="Aparajita" pitchFamily="34" charset="0"/>
                <a:ea typeface="+mj-ea"/>
                <a:cs typeface="Aparajita" pitchFamily="34" charset="0"/>
              </a:rPr>
              <a:t>      </a:t>
            </a:r>
            <a:r>
              <a:rPr lang="fr-FR" sz="3200" b="1" dirty="0" smtClean="0">
                <a:solidFill>
                  <a:srgbClr val="FF0000"/>
                </a:solidFill>
                <a:latin typeface="Aparajita" pitchFamily="34" charset="0"/>
                <a:ea typeface="+mj-ea"/>
                <a:cs typeface="Aparajita" pitchFamily="34" charset="0"/>
              </a:rPr>
              <a:t>      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arajita" pitchFamily="34" charset="0"/>
              <a:ea typeface="+mj-ea"/>
              <a:cs typeface="Aparajit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412776"/>
            <a:ext cx="770485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fr-FR" b="1" dirty="0" smtClean="0">
              <a:latin typeface="Aparajita" pitchFamily="34" charset="0"/>
              <a:cs typeface="Aparajita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fr-FR" b="1" dirty="0" smtClean="0">
              <a:latin typeface="Aparajita" pitchFamily="34" charset="0"/>
              <a:cs typeface="Aparajita" pitchFamily="34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fr-FR" sz="2800" b="1" dirty="0" smtClean="0">
                <a:latin typeface="Aparajita" pitchFamily="34" charset="0"/>
                <a:cs typeface="Aparajita" pitchFamily="34" charset="0"/>
              </a:rPr>
              <a:t>     Le problème donc reste encore posé et sans faire des études.</a:t>
            </a:r>
          </a:p>
          <a:p>
            <a:pPr lvl="0" algn="just">
              <a:spcBef>
                <a:spcPct val="0"/>
              </a:spcBef>
              <a:defRPr/>
            </a:pPr>
            <a:r>
              <a:rPr lang="fr-FR" sz="2800" b="1" dirty="0" smtClean="0">
                <a:latin typeface="Aparajita" pitchFamily="34" charset="0"/>
                <a:cs typeface="Aparajita" pitchFamily="34" charset="0"/>
              </a:rPr>
              <a:t>     Dans la suite de cette présentation, nous avons pris quelques photos de la zone concernée </a:t>
            </a:r>
            <a:r>
              <a:rPr lang="fr-FR" sz="2800" b="1" smtClean="0">
                <a:latin typeface="Aparajita" pitchFamily="34" charset="0"/>
                <a:cs typeface="Aparajita" pitchFamily="34" charset="0"/>
              </a:rPr>
              <a:t>lesquelles présentent </a:t>
            </a:r>
            <a:r>
              <a:rPr lang="fr-FR" sz="2800" b="1" dirty="0" smtClean="0">
                <a:latin typeface="Aparajita" pitchFamily="34" charset="0"/>
                <a:cs typeface="Aparajita" pitchFamily="34" charset="0"/>
              </a:rPr>
              <a:t>clairement le degré des phénomènes d’instabilité tout en commençant avec deux photos qui nous donne une vue générale de la zone affectée par ces derniers (phénomène d’instabilité).</a:t>
            </a:r>
          </a:p>
          <a:p>
            <a:pPr lvl="0">
              <a:spcBef>
                <a:spcPct val="0"/>
              </a:spcBef>
              <a:defRPr/>
            </a:pPr>
            <a:endParaRPr lang="fr-FR" b="1" dirty="0" smtClean="0">
              <a:latin typeface="Aparajita" pitchFamily="34" charset="0"/>
              <a:cs typeface="Aparajita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fr-FR" b="1" dirty="0" smtClean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La zone de </a:t>
            </a:r>
            <a:r>
              <a:rPr lang="fr-FR" sz="2800" b="1" dirty="0" smtClean="0"/>
              <a:t>Kwalla</a:t>
            </a:r>
            <a:r>
              <a:rPr lang="fr-FR" sz="2800" b="1" dirty="0" smtClean="0">
                <a:solidFill>
                  <a:srgbClr val="FF0000"/>
                </a:solidFill>
              </a:rPr>
              <a:t> (cité Hassan Ben Mouloud)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glissement à la cité de Médéa\DSC_0001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924182" cy="5232243"/>
          </a:xfrm>
          <a:prstGeom prst="rect">
            <a:avLst/>
          </a:prstGeom>
          <a:noFill/>
        </p:spPr>
      </p:pic>
      <p:pic>
        <p:nvPicPr>
          <p:cNvPr id="1027" name="Picture 3" descr="D:\glissement à la cité de Médéa\DSC_0001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96752"/>
            <a:ext cx="4014192" cy="5352256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860032" y="5517232"/>
            <a:ext cx="324036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Vue de près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99592" y="5445224"/>
            <a:ext cx="324036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Vue de loin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lissement à la cité de Médéa\DSC_0001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60848"/>
            <a:ext cx="3438128" cy="4584171"/>
          </a:xfrm>
          <a:prstGeom prst="rect">
            <a:avLst/>
          </a:prstGeom>
          <a:noFill/>
        </p:spPr>
      </p:pic>
      <p:pic>
        <p:nvPicPr>
          <p:cNvPr id="2051" name="Picture 3" descr="D:\glissement à la cité de Médéa\DSC_0001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17744" cy="3356992"/>
          </a:xfrm>
          <a:prstGeom prst="rect">
            <a:avLst/>
          </a:prstGeom>
          <a:noFill/>
        </p:spPr>
      </p:pic>
      <p:pic>
        <p:nvPicPr>
          <p:cNvPr id="2052" name="Picture 4" descr="D:\glissement à la cité de Médéa\DSC_0001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9704" y="0"/>
            <a:ext cx="2664296" cy="3552395"/>
          </a:xfrm>
          <a:prstGeom prst="rect">
            <a:avLst/>
          </a:prstGeom>
          <a:noFill/>
        </p:spPr>
      </p:pic>
      <p:sp>
        <p:nvSpPr>
          <p:cNvPr id="7" name="Rectangle à coins arrondis 6"/>
          <p:cNvSpPr/>
          <p:nvPr/>
        </p:nvSpPr>
        <p:spPr>
          <a:xfrm>
            <a:off x="683568" y="764704"/>
            <a:ext cx="1584176" cy="10584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7164288" y="980728"/>
            <a:ext cx="1584176" cy="11304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627784" y="3861048"/>
            <a:ext cx="720080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436096" y="3861048"/>
            <a:ext cx="842392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6300192" y="2132856"/>
            <a:ext cx="1368152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1907704" y="1772816"/>
            <a:ext cx="792088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itre 1"/>
          <p:cNvSpPr txBox="1">
            <a:spLocks/>
          </p:cNvSpPr>
          <p:nvPr/>
        </p:nvSpPr>
        <p:spPr>
          <a:xfrm>
            <a:off x="2051720" y="5517232"/>
            <a:ext cx="52565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Chaussée routière complètement déplacée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2771800" y="0"/>
            <a:ext cx="3240360" cy="147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 déplacement</a:t>
            </a:r>
            <a:r>
              <a:rPr lang="fr-FR" sz="4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de l’ordre de 1m entre les deux cotés du trottoir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467544" y="2132856"/>
            <a:ext cx="15121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Aperçu 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7631832" y="2420888"/>
            <a:ext cx="15121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Aperçu 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293096"/>
            <a:ext cx="4464496" cy="2016224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Affaissement et cisaillement  muni d’un déplacement énorme. </a:t>
            </a:r>
            <a:br>
              <a:rPr lang="fr-FR" sz="2800" b="1" dirty="0" smtClean="0">
                <a:solidFill>
                  <a:srgbClr val="FF0000"/>
                </a:solidFill>
              </a:rPr>
            </a:br>
            <a:r>
              <a:rPr lang="fr-FR" sz="2800" b="1" dirty="0" smtClean="0">
                <a:solidFill>
                  <a:srgbClr val="FF0000"/>
                </a:solidFill>
              </a:rPr>
              <a:t>éclatement de béton causé par un gonflement du sol.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glissement à la cité de Médéa\DSC_0001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80728"/>
            <a:ext cx="4014192" cy="5352256"/>
          </a:xfrm>
          <a:prstGeom prst="rect">
            <a:avLst/>
          </a:prstGeom>
          <a:noFill/>
        </p:spPr>
      </p:pic>
      <p:pic>
        <p:nvPicPr>
          <p:cNvPr id="1027" name="Picture 3" descr="D:\glissement à la cité de Médéa\DSC_0001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4416491" cy="3312368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932040" y="188640"/>
            <a:ext cx="406152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Fissuration et soulèvement d’un trottoirs d’une chaussée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1763688" y="1556792"/>
            <a:ext cx="2880320" cy="2520280"/>
          </a:xfrm>
          <a:prstGeom prst="irregularSeal2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lissement à la cité de Médéa\DSC_0001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5021896" cy="5760640"/>
          </a:xfrm>
          <a:prstGeom prst="rect">
            <a:avLst/>
          </a:prstGeom>
          <a:noFill/>
        </p:spPr>
      </p:pic>
      <p:pic>
        <p:nvPicPr>
          <p:cNvPr id="2051" name="Picture 3" descr="D:\glissement à la cité de Médéa\DSC_0001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81128"/>
            <a:ext cx="2784309" cy="2088232"/>
          </a:xfrm>
          <a:prstGeom prst="rect">
            <a:avLst/>
          </a:prstGeom>
          <a:noFill/>
        </p:spPr>
      </p:pic>
      <p:pic>
        <p:nvPicPr>
          <p:cNvPr id="2052" name="Picture 4" descr="D:\glissement à la cité de Médéa\DSC_0001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0648"/>
            <a:ext cx="2736304" cy="2052228"/>
          </a:xfrm>
          <a:prstGeom prst="rect">
            <a:avLst/>
          </a:prstGeom>
          <a:noFill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51520" y="620688"/>
            <a:ext cx="52565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Mur de clôture trop fissuré avec un déplacement important 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084168" y="260648"/>
            <a:ext cx="28803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aperçu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084168" y="6093296"/>
            <a:ext cx="288032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aperçu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755576" y="2132856"/>
            <a:ext cx="1584176" cy="10584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635896" y="1988840"/>
            <a:ext cx="1584176" cy="10584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20223237">
            <a:off x="5201809" y="1655601"/>
            <a:ext cx="1029327" cy="484632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1800431">
            <a:off x="2016883" y="4087559"/>
            <a:ext cx="4442668" cy="484632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5652120" y="2708920"/>
            <a:ext cx="3240360" cy="147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 fissures de 15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à 20cm d’ouverture 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issement à la cité de Médéa\DSC_0001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48746"/>
            <a:ext cx="4067944" cy="5423925"/>
          </a:xfrm>
          <a:prstGeom prst="rect">
            <a:avLst/>
          </a:prstGeom>
          <a:noFill/>
        </p:spPr>
      </p:pic>
      <p:pic>
        <p:nvPicPr>
          <p:cNvPr id="3075" name="Picture 3" descr="D:\glissement à la cité de Médéa\DSC_0001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392149" cy="3294112"/>
          </a:xfrm>
          <a:prstGeom prst="rect">
            <a:avLst/>
          </a:prstGeom>
          <a:noFill/>
        </p:spPr>
      </p:pic>
      <p:sp>
        <p:nvSpPr>
          <p:cNvPr id="6" name="Rectangle à coins arrondis 5"/>
          <p:cNvSpPr/>
          <p:nvPr/>
        </p:nvSpPr>
        <p:spPr>
          <a:xfrm rot="434169">
            <a:off x="157644" y="2126920"/>
            <a:ext cx="4270715" cy="10584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 rot="20820947">
            <a:off x="4756057" y="3724154"/>
            <a:ext cx="4084681" cy="10584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79512" y="4869160"/>
            <a:ext cx="388843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Des murs de clôture se sont détruit</a:t>
            </a:r>
            <a:r>
              <a:rPr kumimoji="0" lang="fr-FR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et tombés par terre 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lèche droite 8"/>
          <p:cNvSpPr/>
          <p:nvPr/>
        </p:nvSpPr>
        <p:spPr>
          <a:xfrm rot="20131734">
            <a:off x="3837574" y="4486701"/>
            <a:ext cx="950983" cy="484632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7677850">
            <a:off x="1548417" y="3865131"/>
            <a:ext cx="1740469" cy="484632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601</Words>
  <Application>Microsoft Office PowerPoint</Application>
  <PresentationFormat>Affichage à l'écran (4:3)</PresentationFormat>
  <Paragraphs>60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Pathologie des sols Glissement de terrain</vt:lpstr>
      <vt:lpstr>L’historique de la région </vt:lpstr>
      <vt:lpstr>Diapositive 3</vt:lpstr>
      <vt:lpstr>Diapositive 4</vt:lpstr>
      <vt:lpstr>La zone de Kwalla (cité Hassan Ben Mouloud)</vt:lpstr>
      <vt:lpstr>Diapositive 6</vt:lpstr>
      <vt:lpstr>Affaissement et cisaillement  muni d’un déplacement énorme.  éclatement de béton causé par un gonflement du sol. 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Glissement de terrain</dc:title>
  <dc:creator>Hamza</dc:creator>
  <cp:lastModifiedBy>gadouri</cp:lastModifiedBy>
  <cp:revision>74</cp:revision>
  <dcterms:created xsi:type="dcterms:W3CDTF">2012-05-07T16:22:11Z</dcterms:created>
  <dcterms:modified xsi:type="dcterms:W3CDTF">2022-09-26T22:36:26Z</dcterms:modified>
</cp:coreProperties>
</file>