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18F848C-29C6-450D-9FAB-87DE1DDBAA59}" type="datetimeFigureOut">
              <a:rPr lang="fr-FR" smtClean="0"/>
              <a:t>23/03/2020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BD3A242-3C4C-4871-B681-C366C5DA1F46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F848C-29C6-450D-9FAB-87DE1DDBAA59}" type="datetimeFigureOut">
              <a:rPr lang="fr-FR" smtClean="0"/>
              <a:t>23/03/2020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A242-3C4C-4871-B681-C366C5DA1F4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F848C-29C6-450D-9FAB-87DE1DDBAA59}" type="datetimeFigureOut">
              <a:rPr lang="fr-FR" smtClean="0"/>
              <a:t>23/03/2020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A242-3C4C-4871-B681-C366C5DA1F4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18F848C-29C6-450D-9FAB-87DE1DDBAA59}" type="datetimeFigureOut">
              <a:rPr lang="fr-FR" smtClean="0"/>
              <a:t>23/03/2020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BD3A242-3C4C-4871-B681-C366C5DA1F46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18F848C-29C6-450D-9FAB-87DE1DDBAA59}" type="datetimeFigureOut">
              <a:rPr lang="fr-FR" smtClean="0"/>
              <a:t>23/03/2020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BD3A242-3C4C-4871-B681-C366C5DA1F46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F848C-29C6-450D-9FAB-87DE1DDBAA59}" type="datetimeFigureOut">
              <a:rPr lang="fr-FR" smtClean="0"/>
              <a:t>23/03/2020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A242-3C4C-4871-B681-C366C5DA1F46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F848C-29C6-450D-9FAB-87DE1DDBAA59}" type="datetimeFigureOut">
              <a:rPr lang="fr-FR" smtClean="0"/>
              <a:t>23/03/2020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A242-3C4C-4871-B681-C366C5DA1F46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18F848C-29C6-450D-9FAB-87DE1DDBAA59}" type="datetimeFigureOut">
              <a:rPr lang="fr-FR" smtClean="0"/>
              <a:t>23/03/2020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BD3A242-3C4C-4871-B681-C366C5DA1F46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F848C-29C6-450D-9FAB-87DE1DDBAA59}" type="datetimeFigureOut">
              <a:rPr lang="fr-FR" smtClean="0"/>
              <a:t>23/03/2020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A242-3C4C-4871-B681-C366C5DA1F4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18F848C-29C6-450D-9FAB-87DE1DDBAA59}" type="datetimeFigureOut">
              <a:rPr lang="fr-FR" smtClean="0"/>
              <a:t>23/03/2020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BD3A242-3C4C-4871-B681-C366C5DA1F46}" type="slidenum">
              <a:rPr lang="fr-FR" smtClean="0"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18F848C-29C6-450D-9FAB-87DE1DDBAA59}" type="datetimeFigureOut">
              <a:rPr lang="fr-FR" smtClean="0"/>
              <a:t>23/03/2020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BD3A242-3C4C-4871-B681-C366C5DA1F46}" type="slidenum">
              <a:rPr lang="fr-FR" smtClean="0"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18F848C-29C6-450D-9FAB-87DE1DDBAA59}" type="datetimeFigureOut">
              <a:rPr lang="fr-FR" smtClean="0"/>
              <a:t>23/03/2020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BD3A242-3C4C-4871-B681-C366C5DA1F46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43042" y="1285860"/>
            <a:ext cx="6815158" cy="1500198"/>
          </a:xfrm>
        </p:spPr>
        <p:txBody>
          <a:bodyPr/>
          <a:lstStyle/>
          <a:p>
            <a:r>
              <a:rPr lang="fr-FR" dirty="0" smtClean="0"/>
              <a:t>TP 3:  </a:t>
            </a:r>
            <a:r>
              <a:rPr lang="fr-FR" dirty="0" smtClean="0"/>
              <a:t>LE TISSU SANGUIN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57356" y="3857628"/>
            <a:ext cx="6600844" cy="2214578"/>
          </a:xfrm>
        </p:spPr>
        <p:txBody>
          <a:bodyPr>
            <a:normAutofit/>
          </a:bodyPr>
          <a:lstStyle/>
          <a:p>
            <a:pPr algn="r"/>
            <a:r>
              <a:rPr lang="fr-FR" dirty="0" smtClean="0"/>
              <a:t>Dr BOUKHALFA N. 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85728"/>
            <a:ext cx="8286807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Basophiles </a:t>
            </a:r>
            <a:endParaRPr lang="fr-FR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Diamètre: </a:t>
            </a:r>
            <a:r>
              <a:rPr lang="el-GR" dirty="0">
                <a:latin typeface="Arial" pitchFamily="34" charset="0"/>
                <a:cs typeface="Arial" pitchFamily="34" charset="0"/>
              </a:rPr>
              <a:t>8-11μ</a:t>
            </a:r>
            <a:r>
              <a:rPr lang="fr-FR" dirty="0">
                <a:latin typeface="Arial" pitchFamily="34" charset="0"/>
                <a:cs typeface="Arial" pitchFamily="34" charset="0"/>
              </a:rPr>
              <a:t>m 	</a:t>
            </a:r>
            <a:endParaRPr lang="fr-FR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Forme: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variable </a:t>
            </a: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Noyau: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2 lobes</a:t>
            </a: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Cytoplasme: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Granulations </a:t>
            </a:r>
            <a:r>
              <a:rPr lang="fr-FR" dirty="0">
                <a:latin typeface="Arial" pitchFamily="34" charset="0"/>
                <a:cs typeface="Arial" pitchFamily="34" charset="0"/>
              </a:rPr>
              <a:t>spécifiques basophiles métachromatiques 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riches </a:t>
            </a:r>
            <a:r>
              <a:rPr lang="fr-FR" dirty="0">
                <a:latin typeface="Arial" pitchFamily="34" charset="0"/>
                <a:cs typeface="Arial" pitchFamily="34" charset="0"/>
              </a:rPr>
              <a:t>en héparine, acide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hyaluronique</a:t>
            </a:r>
            <a:r>
              <a:rPr lang="fr-FR" dirty="0">
                <a:latin typeface="Arial" pitchFamily="34" charset="0"/>
                <a:cs typeface="Arial" pitchFamily="34" charset="0"/>
              </a:rPr>
              <a:t> et en histamine. 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Rôle: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Fonctions </a:t>
            </a:r>
            <a:r>
              <a:rPr lang="fr-FR" dirty="0">
                <a:latin typeface="Arial" pitchFamily="34" charset="0"/>
                <a:cs typeface="Arial" pitchFamily="34" charset="0"/>
              </a:rPr>
              <a:t>communes avec le mastocyte </a:t>
            </a:r>
            <a:r>
              <a:rPr lang="fr-FR" dirty="0"/>
              <a:t>	</a:t>
            </a:r>
          </a:p>
          <a:p>
            <a:pPr algn="just">
              <a:lnSpc>
                <a:spcPct val="150000"/>
              </a:lnSpc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r>
              <a:rPr lang="fr-FR" b="1" dirty="0"/>
              <a:t>	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6" y="285728"/>
            <a:ext cx="771530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b="1" dirty="0" smtClean="0">
                <a:solidFill>
                  <a:srgbClr val="7030A0"/>
                </a:solidFill>
              </a:rPr>
              <a:t>B- Système </a:t>
            </a:r>
            <a:r>
              <a:rPr lang="fr-FR" b="1" dirty="0" err="1">
                <a:solidFill>
                  <a:srgbClr val="7030A0"/>
                </a:solidFill>
              </a:rPr>
              <a:t>macrophagique</a:t>
            </a:r>
            <a:r>
              <a:rPr lang="fr-FR" b="1" dirty="0">
                <a:solidFill>
                  <a:srgbClr val="7030A0"/>
                </a:solidFill>
              </a:rPr>
              <a:t> </a:t>
            </a:r>
            <a:r>
              <a:rPr lang="fr-FR" b="1" dirty="0" err="1">
                <a:solidFill>
                  <a:srgbClr val="7030A0"/>
                </a:solidFill>
              </a:rPr>
              <a:t>Agranulocytes</a:t>
            </a:r>
            <a:r>
              <a:rPr lang="fr-FR" b="1" dirty="0">
                <a:solidFill>
                  <a:srgbClr val="7030A0"/>
                </a:solidFill>
              </a:rPr>
              <a:t> (4 à 10</a:t>
            </a:r>
            <a:r>
              <a:rPr lang="fr-FR" b="1" dirty="0" smtClean="0">
                <a:solidFill>
                  <a:srgbClr val="7030A0"/>
                </a:solidFill>
              </a:rPr>
              <a:t>%):</a:t>
            </a:r>
          </a:p>
          <a:p>
            <a:pPr algn="just">
              <a:lnSpc>
                <a:spcPct val="150000"/>
              </a:lnSpc>
            </a:pPr>
            <a:r>
              <a:rPr lang="fr-FR" b="1" dirty="0">
                <a:solidFill>
                  <a:srgbClr val="00B050"/>
                </a:solidFill>
              </a:rPr>
              <a:t>Monocytes </a:t>
            </a:r>
            <a:r>
              <a:rPr lang="fr-FR" b="1" dirty="0"/>
              <a:t>	</a:t>
            </a:r>
          </a:p>
          <a:p>
            <a:pPr algn="just">
              <a:lnSpc>
                <a:spcPct val="150000"/>
              </a:lnSpc>
            </a:pPr>
            <a:r>
              <a:rPr lang="fr-FR" b="1" dirty="0" smtClean="0"/>
              <a:t>Diamètre: </a:t>
            </a:r>
            <a:r>
              <a:rPr lang="fr-FR" dirty="0"/>
              <a:t>16 à 20</a:t>
            </a:r>
            <a:r>
              <a:rPr lang="el-GR" dirty="0"/>
              <a:t>μ</a:t>
            </a:r>
            <a:r>
              <a:rPr lang="fr-FR" dirty="0"/>
              <a:t>m 	</a:t>
            </a:r>
            <a:endParaRPr lang="fr-FR" b="1" dirty="0" smtClean="0"/>
          </a:p>
          <a:p>
            <a:pPr algn="just">
              <a:lnSpc>
                <a:spcPct val="150000"/>
              </a:lnSpc>
            </a:pPr>
            <a:r>
              <a:rPr lang="fr-FR" b="1" dirty="0" smtClean="0"/>
              <a:t>Forme: </a:t>
            </a:r>
            <a:r>
              <a:rPr lang="fr-FR" dirty="0" smtClean="0"/>
              <a:t>variable </a:t>
            </a:r>
            <a:r>
              <a:rPr lang="fr-FR" dirty="0"/>
              <a:t>	</a:t>
            </a:r>
            <a:endParaRPr lang="fr-FR" b="1" dirty="0" smtClean="0"/>
          </a:p>
          <a:p>
            <a:pPr algn="just">
              <a:lnSpc>
                <a:spcPct val="150000"/>
              </a:lnSpc>
            </a:pPr>
            <a:r>
              <a:rPr lang="fr-FR" b="1" dirty="0" smtClean="0"/>
              <a:t>Noyau: </a:t>
            </a:r>
            <a:r>
              <a:rPr lang="fr-FR" dirty="0" smtClean="0"/>
              <a:t>réniforme </a:t>
            </a:r>
            <a:r>
              <a:rPr lang="fr-FR" dirty="0"/>
              <a:t>	</a:t>
            </a:r>
            <a:endParaRPr lang="fr-FR" b="1" dirty="0" smtClean="0"/>
          </a:p>
          <a:p>
            <a:pPr algn="just">
              <a:lnSpc>
                <a:spcPct val="150000"/>
              </a:lnSpc>
            </a:pPr>
            <a:r>
              <a:rPr lang="fr-FR" b="1" dirty="0" smtClean="0"/>
              <a:t>Cytoplasme: </a:t>
            </a:r>
          </a:p>
          <a:p>
            <a:pPr algn="just">
              <a:lnSpc>
                <a:spcPct val="150000"/>
              </a:lnSpc>
            </a:pPr>
            <a:r>
              <a:rPr lang="fr-FR" dirty="0" smtClean="0"/>
              <a:t>- </a:t>
            </a:r>
            <a:r>
              <a:rPr lang="fr-FR" dirty="0"/>
              <a:t>Granulations fines et rares + lysosomes primaires.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dirty="0" smtClean="0"/>
              <a:t>Membrane </a:t>
            </a:r>
            <a:r>
              <a:rPr lang="fr-FR" dirty="0"/>
              <a:t>plasmique présente des voiles ondulants </a:t>
            </a:r>
            <a:endParaRPr lang="fr-FR" dirty="0" smtClean="0"/>
          </a:p>
          <a:p>
            <a:pPr algn="just">
              <a:lnSpc>
                <a:spcPct val="150000"/>
              </a:lnSpc>
            </a:pPr>
            <a:r>
              <a:rPr lang="fr-FR" b="1" dirty="0" smtClean="0"/>
              <a:t>Rôle: </a:t>
            </a:r>
          </a:p>
          <a:p>
            <a:pPr algn="just">
              <a:lnSpc>
                <a:spcPct val="150000"/>
              </a:lnSpc>
            </a:pPr>
            <a:r>
              <a:rPr lang="fr-FR" dirty="0"/>
              <a:t>- A l'origine des macrophages </a:t>
            </a:r>
          </a:p>
          <a:p>
            <a:pPr algn="just">
              <a:lnSpc>
                <a:spcPct val="150000"/>
              </a:lnSpc>
            </a:pPr>
            <a:r>
              <a:rPr lang="fr-FR" dirty="0"/>
              <a:t>- Rôle dans la phagocytose. 	</a:t>
            </a:r>
          </a:p>
          <a:p>
            <a:pPr algn="just">
              <a:lnSpc>
                <a:spcPct val="150000"/>
              </a:lnSpc>
            </a:pPr>
            <a:r>
              <a:rPr lang="fr-FR" dirty="0"/>
              <a:t>	</a:t>
            </a:r>
          </a:p>
          <a:p>
            <a:endParaRPr lang="fr-FR" b="1" dirty="0" smtClean="0"/>
          </a:p>
          <a:p>
            <a:r>
              <a:rPr lang="fr-FR" dirty="0"/>
              <a:t>	</a:t>
            </a:r>
          </a:p>
          <a:p>
            <a:r>
              <a:rPr lang="fr-FR" b="1" dirty="0" smtClean="0">
                <a:solidFill>
                  <a:srgbClr val="7030A0"/>
                </a:solidFill>
              </a:rPr>
              <a:t> </a:t>
            </a:r>
            <a:r>
              <a:rPr lang="fr-FR" b="1" dirty="0"/>
              <a:t>	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500042"/>
            <a:ext cx="8358246" cy="4888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b="1" dirty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fr-F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DEFINITIONS: </a:t>
            </a:r>
            <a:endParaRPr lang="fr-F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- Origine embryologique : </a:t>
            </a:r>
            <a:r>
              <a:rPr lang="fr-FR" dirty="0">
                <a:latin typeface="Arial" pitchFamily="34" charset="0"/>
                <a:cs typeface="Arial" pitchFamily="34" charset="0"/>
              </a:rPr>
              <a:t>mésenchymateuse (mésoblaste → mésenchyme → tissu conjonctif) </a:t>
            </a:r>
          </a:p>
          <a:p>
            <a:pPr algn="just">
              <a:lnSpc>
                <a:spcPct val="150000"/>
              </a:lnSpc>
            </a:pPr>
            <a:r>
              <a:rPr lang="fr-FR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- Définition morphologique : </a:t>
            </a:r>
            <a:r>
              <a:rPr lang="fr-FR" dirty="0">
                <a:latin typeface="Arial" pitchFamily="34" charset="0"/>
                <a:cs typeface="Arial" pitchFamily="34" charset="0"/>
              </a:rPr>
              <a:t>c'est un tissu conjonctif spécialisé constitué d'éléments figurés (cellules sanguines) dispersées dans une matrice extracellulaire appelée plasma sanguin. </a:t>
            </a:r>
          </a:p>
          <a:p>
            <a:pPr algn="just">
              <a:lnSpc>
                <a:spcPct val="150000"/>
              </a:lnSpc>
            </a:pPr>
            <a:r>
              <a:rPr lang="fr-FR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- Fonctions : 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>
                <a:latin typeface="Arial" pitchFamily="34" charset="0"/>
                <a:cs typeface="Arial" pitchFamily="34" charset="0"/>
              </a:rPr>
              <a:t>Transport des gaz respiratoires, hormones, éléments nutritifs... 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>
                <a:latin typeface="Arial" pitchFamily="34" charset="0"/>
                <a:cs typeface="Arial" pitchFamily="34" charset="0"/>
              </a:rPr>
              <a:t>Défense de l'organisme 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>
                <a:latin typeface="Arial" pitchFamily="34" charset="0"/>
                <a:cs typeface="Arial" pitchFamily="34" charset="0"/>
              </a:rPr>
              <a:t>Cicatrisation 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>
                <a:latin typeface="Arial" pitchFamily="34" charset="0"/>
                <a:cs typeface="Arial" pitchFamily="34" charset="0"/>
              </a:rPr>
              <a:t>Hémostase (arrêt de l'hémorragie)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844" y="428604"/>
            <a:ext cx="8643998" cy="4057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  <a:p>
            <a:pPr algn="just">
              <a:lnSpc>
                <a:spcPct val="150000"/>
              </a:lnSpc>
            </a:pPr>
            <a:r>
              <a:rPr lang="fr-FR" dirty="0"/>
              <a:t> </a:t>
            </a:r>
            <a:r>
              <a:rPr lang="fr-F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CONSTITUANTS DU TISSU SANGUIN </a:t>
            </a:r>
          </a:p>
          <a:p>
            <a:pPr algn="just">
              <a:lnSpc>
                <a:spcPct val="150000"/>
              </a:lnSpc>
            </a:pPr>
            <a:r>
              <a:rPr lang="fr-FR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2.1. Plasma sanguin : deux phases : </a:t>
            </a: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a-phase liquide: </a:t>
            </a:r>
            <a:r>
              <a:rPr lang="fr-FR" dirty="0">
                <a:latin typeface="Arial" pitchFamily="34" charset="0"/>
                <a:cs typeface="Arial" pitchFamily="34" charset="0"/>
              </a:rPr>
              <a:t>sérum (eau, sels minéraux, glucides, protéines, lipides, hormones et déchets) </a:t>
            </a: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b-phase </a:t>
            </a:r>
            <a:r>
              <a:rPr lang="fr-FR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solide : </a:t>
            </a:r>
            <a:r>
              <a:rPr lang="fr-FR" dirty="0">
                <a:latin typeface="Arial" pitchFamily="34" charset="0"/>
                <a:cs typeface="Arial" pitchFamily="34" charset="0"/>
              </a:rPr>
              <a:t>fibrinogène (soluble) → fibrine (Solide) </a:t>
            </a:r>
          </a:p>
          <a:p>
            <a:pPr algn="just">
              <a:lnSpc>
                <a:spcPct val="150000"/>
              </a:lnSpc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dirty="0">
                <a:latin typeface="Arial" pitchFamily="34" charset="0"/>
                <a:cs typeface="Arial" pitchFamily="34" charset="0"/>
              </a:rPr>
              <a:t>Chez l'homme le plasma représente 55% du volume sanguin. </a:t>
            </a:r>
          </a:p>
          <a:p>
            <a:pPr algn="just">
              <a:lnSpc>
                <a:spcPct val="150000"/>
              </a:lnSpc>
            </a:pPr>
            <a:r>
              <a:rPr lang="fr-FR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2.2. Eléments figurés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>
                <a:latin typeface="Arial" pitchFamily="34" charset="0"/>
                <a:cs typeface="Arial" pitchFamily="34" charset="0"/>
              </a:rPr>
              <a:t>(45% du volume sanguin). </a:t>
            </a:r>
          </a:p>
          <a:p>
            <a:pPr algn="just">
              <a:lnSpc>
                <a:spcPct val="150000"/>
              </a:lnSpc>
            </a:pPr>
            <a:r>
              <a:rPr lang="fr-FR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2.2.1. Cellules </a:t>
            </a:r>
            <a:r>
              <a:rPr lang="fr-FR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sanguines: </a:t>
            </a:r>
            <a:r>
              <a:rPr lang="fr-FR" dirty="0">
                <a:latin typeface="Arial" pitchFamily="34" charset="0"/>
                <a:cs typeface="Arial" pitchFamily="34" charset="0"/>
              </a:rPr>
              <a:t>assurant leurs rôles uniquement dans le sang :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844" y="142852"/>
            <a:ext cx="84296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  <a:p>
            <a:r>
              <a:rPr lang="fr-FR" dirty="0"/>
              <a:t> 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Les globules rouges (hématies ou érythrocytes) : </a:t>
            </a:r>
          </a:p>
          <a:p>
            <a:pPr algn="just">
              <a:lnSpc>
                <a:spcPct val="150000"/>
              </a:lnSpc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disques </a:t>
            </a:r>
            <a:r>
              <a:rPr lang="fr-FR" dirty="0">
                <a:latin typeface="Arial" pitchFamily="34" charset="0"/>
                <a:cs typeface="Arial" pitchFamily="34" charset="0"/>
              </a:rPr>
              <a:t>biconcaves (diamètre 7,5</a:t>
            </a:r>
            <a:r>
              <a:rPr lang="el-GR" dirty="0">
                <a:latin typeface="Arial" pitchFamily="34" charset="0"/>
                <a:cs typeface="Arial" pitchFamily="34" charset="0"/>
              </a:rPr>
              <a:t>μ</a:t>
            </a:r>
            <a:r>
              <a:rPr lang="fr-FR" dirty="0">
                <a:latin typeface="Arial" pitchFamily="34" charset="0"/>
                <a:cs typeface="Arial" pitchFamily="34" charset="0"/>
              </a:rPr>
              <a:t>m) 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>
                <a:latin typeface="Arial" pitchFamily="34" charset="0"/>
                <a:cs typeface="Arial" pitchFamily="34" charset="0"/>
              </a:rPr>
              <a:t>sacs à hémoglobine 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anucléés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fr-FR" dirty="0">
                <a:latin typeface="Arial" pitchFamily="34" charset="0"/>
                <a:cs typeface="Arial" pitchFamily="34" charset="0"/>
              </a:rPr>
              <a:t>membrane plasmique comporte des glycoprotéines qui jouent un rôle dans la détermination des groupes sanguins 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rôle 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: </a:t>
            </a:r>
            <a:r>
              <a:rPr lang="fr-FR" dirty="0">
                <a:latin typeface="Arial" pitchFamily="34" charset="0"/>
                <a:cs typeface="Arial" pitchFamily="34" charset="0"/>
              </a:rPr>
              <a:t>transport des gaz respiratoires (oxygène et gaz carbonique)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85728"/>
            <a:ext cx="8358246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  <a:p>
            <a:pPr algn="just">
              <a:lnSpc>
                <a:spcPct val="150000"/>
              </a:lnSpc>
            </a:pPr>
            <a:r>
              <a:rPr lang="fr-FR" dirty="0"/>
              <a:t> 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 Plaquettes </a:t>
            </a:r>
            <a:r>
              <a:rPr lang="fr-FR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sanguines (thrombocytes) : 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- fragments </a:t>
            </a:r>
            <a:r>
              <a:rPr lang="fr-FR" dirty="0">
                <a:latin typeface="Arial" pitchFamily="34" charset="0"/>
                <a:cs typeface="Arial" pitchFamily="34" charset="0"/>
              </a:rPr>
              <a:t>cytoplasmiques anucléés et aplatis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membrane </a:t>
            </a:r>
            <a:r>
              <a:rPr lang="fr-FR" dirty="0">
                <a:latin typeface="Arial" pitchFamily="34" charset="0"/>
                <a:cs typeface="Arial" pitchFamily="34" charset="0"/>
              </a:rPr>
              <a:t>irrégulière (pseudopodes) 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>
                <a:latin typeface="Arial" pitchFamily="34" charset="0"/>
                <a:cs typeface="Arial" pitchFamily="34" charset="0"/>
              </a:rPr>
              <a:t>rôle dans l'hémostase (arrêt de l'hémorragie)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197346"/>
            <a:ext cx="8429684" cy="6132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  <a:p>
            <a:pPr algn="just">
              <a:lnSpc>
                <a:spcPct val="150000"/>
              </a:lnSpc>
            </a:pPr>
            <a:r>
              <a:rPr lang="fr-FR" dirty="0"/>
              <a:t> </a:t>
            </a:r>
            <a:r>
              <a:rPr lang="fr-FR" b="1" dirty="0">
                <a:solidFill>
                  <a:srgbClr val="FFC000"/>
                </a:solidFill>
              </a:rPr>
              <a:t>2.2.2. Cellules sanguines assurant un rôle dans la défense de l'organisme (spécifique) = cellules immunocompétentes : </a:t>
            </a:r>
            <a:r>
              <a:rPr lang="fr-FR" b="1" dirty="0"/>
              <a:t>Lymphocytes (25 à 40% des leucocytes) </a:t>
            </a:r>
          </a:p>
          <a:p>
            <a:pPr algn="just">
              <a:lnSpc>
                <a:spcPct val="150000"/>
              </a:lnSpc>
            </a:pPr>
            <a:r>
              <a:rPr lang="fr-FR" dirty="0"/>
              <a:t>- Forme régulière, arrondie </a:t>
            </a:r>
          </a:p>
          <a:p>
            <a:pPr algn="just">
              <a:lnSpc>
                <a:spcPct val="150000"/>
              </a:lnSpc>
            </a:pPr>
            <a:r>
              <a:rPr lang="fr-FR" dirty="0"/>
              <a:t>- Taille : 7 à 8 </a:t>
            </a:r>
            <a:r>
              <a:rPr lang="fr-FR" dirty="0" err="1"/>
              <a:t>μm</a:t>
            </a:r>
            <a:r>
              <a:rPr lang="fr-FR" dirty="0"/>
              <a:t> (petits lymphocytes) </a:t>
            </a:r>
          </a:p>
          <a:p>
            <a:pPr algn="just">
              <a:lnSpc>
                <a:spcPct val="150000"/>
              </a:lnSpc>
            </a:pPr>
            <a:r>
              <a:rPr lang="fr-FR" dirty="0"/>
              <a:t>- Noyau sphérique volumineux occupant presque la totalité de la cellule sans nucléole visible. </a:t>
            </a:r>
          </a:p>
          <a:p>
            <a:pPr algn="just">
              <a:lnSpc>
                <a:spcPct val="150000"/>
              </a:lnSpc>
            </a:pPr>
            <a:r>
              <a:rPr lang="fr-FR" dirty="0"/>
              <a:t>- Cytoplasme réduit à une liseré et pauvre en organites cellulaires. </a:t>
            </a:r>
          </a:p>
          <a:p>
            <a:pPr algn="just">
              <a:lnSpc>
                <a:spcPct val="150000"/>
              </a:lnSpc>
            </a:pPr>
            <a:r>
              <a:rPr lang="fr-FR" dirty="0"/>
              <a:t>- Trois grandes familles fonctionnelles sont reconnues par des antigènes membranaires différents : </a:t>
            </a:r>
          </a:p>
          <a:p>
            <a:pPr algn="just">
              <a:lnSpc>
                <a:spcPct val="150000"/>
              </a:lnSpc>
            </a:pPr>
            <a:r>
              <a:rPr lang="fr-FR" dirty="0"/>
              <a:t> lymphocytes T (leur maturation s'effectue dans le thymus) </a:t>
            </a:r>
          </a:p>
          <a:p>
            <a:pPr algn="just">
              <a:lnSpc>
                <a:spcPct val="150000"/>
              </a:lnSpc>
            </a:pPr>
            <a:r>
              <a:rPr lang="fr-FR" dirty="0"/>
              <a:t> lymphocytes B (leur maturation s'effectue dans les organes lymphoïdes chez les mammifères et dans la bourse de Fabricius chez les oiseaux). </a:t>
            </a:r>
          </a:p>
          <a:p>
            <a:pPr algn="just">
              <a:lnSpc>
                <a:spcPct val="150000"/>
              </a:lnSpc>
            </a:pPr>
            <a:r>
              <a:rPr lang="fr-FR" dirty="0"/>
              <a:t> les lymphocytes NK (Natural killer)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612845"/>
            <a:ext cx="8215370" cy="4473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  <a:p>
            <a:pPr algn="just">
              <a:lnSpc>
                <a:spcPct val="150000"/>
              </a:lnSpc>
            </a:pPr>
            <a:r>
              <a:rPr lang="fr-FR" dirty="0"/>
              <a:t> </a:t>
            </a:r>
            <a:r>
              <a:rPr lang="fr-FR" dirty="0">
                <a:latin typeface="Arial" pitchFamily="34" charset="0"/>
                <a:cs typeface="Arial" pitchFamily="34" charset="0"/>
              </a:rPr>
              <a:t>Parmi ces différentes populations lymphocytaires sont reconnues des sous populations aux fonctions différentes ou à durée de vie plus ou moins longue (lymphocytes mémoires). </a:t>
            </a:r>
            <a:endParaRPr lang="fr-FR" i="1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dirty="0">
                <a:latin typeface="Arial" pitchFamily="34" charset="0"/>
                <a:cs typeface="Arial" pitchFamily="34" charset="0"/>
              </a:rPr>
              <a:t>Les lymphocytes T sont impliqués dans l'immunité cellulaire ; ils sont capables de neutraliser les antigènes sans production d'anticorps. </a:t>
            </a:r>
          </a:p>
          <a:p>
            <a:pPr algn="just">
              <a:lnSpc>
                <a:spcPct val="150000"/>
              </a:lnSpc>
            </a:pPr>
            <a:r>
              <a:rPr lang="fr-FR" dirty="0">
                <a:latin typeface="Arial" pitchFamily="34" charset="0"/>
                <a:cs typeface="Arial" pitchFamily="34" charset="0"/>
              </a:rPr>
              <a:t>Les lymphocytes B au stade final de leur maturation se différencient en plasmocytes responsables de l'immunité humorale. Ces plasmocytes synthétisent des immunoglobulines (anticorps circulants) au niveau de leur réticulum endoplasmique granulaire particulièrement abondant.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142852"/>
            <a:ext cx="8358246" cy="8540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2.2.3. </a:t>
            </a:r>
            <a:r>
              <a:rPr lang="fr-FR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Cellules assurant un rôle dans la défense de l'organisme (non spécifique</a:t>
            </a:r>
            <a:r>
              <a:rPr lang="fr-FR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):</a:t>
            </a:r>
            <a:endParaRPr lang="fr-FR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a- </a:t>
            </a:r>
            <a:r>
              <a:rPr lang="fr-FR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Système </a:t>
            </a:r>
            <a:r>
              <a:rPr lang="fr-FR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microphagique</a:t>
            </a:r>
            <a:r>
              <a:rPr lang="fr-FR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fr-FR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Leucocytes </a:t>
            </a:r>
            <a:r>
              <a:rPr lang="fr-FR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granulaires : granulocytes (42à 80</a:t>
            </a:r>
            <a:r>
              <a:rPr lang="fr-FR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%)</a:t>
            </a: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Neutrophiles:</a:t>
            </a: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Diamètre: 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9-12</a:t>
            </a:r>
            <a:r>
              <a:rPr lang="el-GR" dirty="0">
                <a:latin typeface="Arial" pitchFamily="34" charset="0"/>
                <a:cs typeface="Arial" pitchFamily="34" charset="0"/>
              </a:rPr>
              <a:t>μ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m</a:t>
            </a: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Forme:  </a:t>
            </a:r>
            <a:r>
              <a:rPr lang="fr-FR" dirty="0">
                <a:latin typeface="Arial" pitchFamily="34" charset="0"/>
                <a:cs typeface="Arial" pitchFamily="34" charset="0"/>
              </a:rPr>
              <a:t>	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variable</a:t>
            </a: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Noyau: </a:t>
            </a:r>
            <a:r>
              <a:rPr lang="fr-FR" dirty="0">
                <a:latin typeface="Arial" pitchFamily="34" charset="0"/>
                <a:cs typeface="Arial" pitchFamily="34" charset="0"/>
              </a:rPr>
              <a:t>	3-5 lobes </a:t>
            </a:r>
            <a:r>
              <a:rPr lang="fr-FR" dirty="0"/>
              <a:t>	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b="1" dirty="0">
                <a:latin typeface="Arial" pitchFamily="34" charset="0"/>
                <a:cs typeface="Arial" pitchFamily="34" charset="0"/>
              </a:rPr>
              <a:t>cytoplasme 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fr-FR" dirty="0">
                <a:latin typeface="Arial" pitchFamily="34" charset="0"/>
                <a:cs typeface="Arial" pitchFamily="34" charset="0"/>
              </a:rPr>
              <a:t>2 types de granulations cytoplasmiques : </a:t>
            </a:r>
          </a:p>
          <a:p>
            <a:pPr algn="just">
              <a:lnSpc>
                <a:spcPct val="150000"/>
              </a:lnSpc>
            </a:pPr>
            <a:r>
              <a:rPr lang="fr-FR" dirty="0">
                <a:latin typeface="Arial" pitchFamily="34" charset="0"/>
                <a:cs typeface="Arial" pitchFamily="34" charset="0"/>
              </a:rPr>
              <a:t>- Primaires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azurophiles</a:t>
            </a:r>
            <a:r>
              <a:rPr lang="fr-FR" dirty="0">
                <a:latin typeface="Arial" pitchFamily="34" charset="0"/>
                <a:cs typeface="Arial" pitchFamily="34" charset="0"/>
              </a:rPr>
              <a:t> peu nombreuses, riches en phosphatase acide et en enzymes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lysosomiales</a:t>
            </a:r>
            <a:r>
              <a:rPr lang="fr-FR" dirty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fr-FR" dirty="0">
                <a:latin typeface="Arial" pitchFamily="34" charset="0"/>
                <a:cs typeface="Arial" pitchFamily="34" charset="0"/>
              </a:rPr>
              <a:t>- Secondaires neutrophiles plus nombreuses, riches en phosphatases alcalines et absence d'enzymes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Iysosomiales</a:t>
            </a:r>
            <a:r>
              <a:rPr lang="fr-FR" dirty="0">
                <a:latin typeface="Arial" pitchFamily="34" charset="0"/>
                <a:cs typeface="Arial" pitchFamily="34" charset="0"/>
              </a:rPr>
              <a:t>,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Le </a:t>
            </a:r>
            <a:r>
              <a:rPr lang="fr-FR" dirty="0">
                <a:latin typeface="Arial" pitchFamily="34" charset="0"/>
                <a:cs typeface="Arial" pitchFamily="34" charset="0"/>
              </a:rPr>
              <a:t>cytoplasme pauvre en R.E et en mitochondries 	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Rôle: </a:t>
            </a:r>
            <a:r>
              <a:rPr lang="fr-FR" dirty="0">
                <a:latin typeface="Arial" pitchFamily="34" charset="0"/>
                <a:cs typeface="Arial" pitchFamily="34" charset="0"/>
              </a:rPr>
              <a:t>	Rôle dans la phagocytose des bactéries </a:t>
            </a:r>
            <a:r>
              <a:rPr lang="fr-FR" dirty="0"/>
              <a:t>	</a:t>
            </a:r>
          </a:p>
          <a:p>
            <a:pPr>
              <a:buFontTx/>
              <a:buChar char="-"/>
            </a:pP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 </a:t>
            </a:r>
            <a:r>
              <a:rPr lang="fr-FR" dirty="0"/>
              <a:t>	</a:t>
            </a:r>
          </a:p>
          <a:p>
            <a:endParaRPr lang="fr-FR" dirty="0" smtClean="0"/>
          </a:p>
          <a:p>
            <a:r>
              <a:rPr lang="fr-FR" dirty="0" smtClean="0"/>
              <a:t> </a:t>
            </a:r>
            <a:r>
              <a:rPr lang="fr-FR" dirty="0"/>
              <a:t>	</a:t>
            </a:r>
          </a:p>
          <a:p>
            <a:r>
              <a:rPr lang="fr-FR" b="1" dirty="0" smtClean="0"/>
              <a:t> </a:t>
            </a:r>
            <a:r>
              <a:rPr lang="fr-FR" b="1" dirty="0"/>
              <a:t>	</a:t>
            </a:r>
          </a:p>
          <a:p>
            <a:r>
              <a:rPr lang="fr-FR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r>
              <a:rPr lang="fr-FR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fr-FR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8358245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Eosinophiles:</a:t>
            </a: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Diamètre: </a:t>
            </a:r>
            <a:r>
              <a:rPr lang="el-GR" dirty="0">
                <a:latin typeface="Arial" pitchFamily="34" charset="0"/>
                <a:cs typeface="Arial" pitchFamily="34" charset="0"/>
              </a:rPr>
              <a:t>11-14μ</a:t>
            </a:r>
            <a:r>
              <a:rPr lang="fr-FR" dirty="0">
                <a:latin typeface="Arial" pitchFamily="34" charset="0"/>
                <a:cs typeface="Arial" pitchFamily="34" charset="0"/>
              </a:rPr>
              <a:t>m 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Forme: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variable</a:t>
            </a: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Noyau: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2 à 3 lobes</a:t>
            </a: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Cytoplasme: 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fr-FR" dirty="0">
                <a:latin typeface="Arial" pitchFamily="34" charset="0"/>
                <a:cs typeface="Arial" pitchFamily="34" charset="0"/>
              </a:rPr>
              <a:t>Granulations spécifiques éosinophiles (acidophiles) à matrice granulaire + cristal central plus dense </a:t>
            </a:r>
          </a:p>
          <a:p>
            <a:pPr algn="just">
              <a:lnSpc>
                <a:spcPct val="150000"/>
              </a:lnSpc>
            </a:pPr>
            <a:r>
              <a:rPr lang="fr-FR" dirty="0">
                <a:latin typeface="Arial" pitchFamily="34" charset="0"/>
                <a:cs typeface="Arial" pitchFamily="34" charset="0"/>
              </a:rPr>
              <a:t>- R.E + mitochondries plus développés. 	</a:t>
            </a:r>
          </a:p>
          <a:p>
            <a:pPr algn="just">
              <a:lnSpc>
                <a:spcPct val="150000"/>
              </a:lnSpc>
            </a:pPr>
            <a:r>
              <a:rPr lang="fr-FR" dirty="0">
                <a:latin typeface="Arial" pitchFamily="34" charset="0"/>
                <a:cs typeface="Arial" pitchFamily="34" charset="0"/>
              </a:rPr>
              <a:t>- Rôle dans la défense antiparasitaire (cellules tueuses des parasites) </a:t>
            </a:r>
          </a:p>
          <a:p>
            <a:pPr algn="just">
              <a:lnSpc>
                <a:spcPct val="150000"/>
              </a:lnSpc>
            </a:pPr>
            <a:r>
              <a:rPr lang="fr-FR" dirty="0">
                <a:latin typeface="Arial" pitchFamily="34" charset="0"/>
                <a:cs typeface="Arial" pitchFamily="34" charset="0"/>
              </a:rPr>
              <a:t>- Résistance aux </a:t>
            </a:r>
          </a:p>
          <a:p>
            <a:pPr algn="just">
              <a:lnSpc>
                <a:spcPct val="150000"/>
              </a:lnSpc>
            </a:pPr>
            <a:r>
              <a:rPr lang="fr-FR" dirty="0">
                <a:latin typeface="Arial" pitchFamily="34" charset="0"/>
                <a:cs typeface="Arial" pitchFamily="34" charset="0"/>
              </a:rPr>
              <a:t>tumeurs (tuent les cellules tumorales) 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r>
              <a:rPr lang="fr-FR" b="1" dirty="0" smtClean="0">
                <a:latin typeface="Arial" pitchFamily="34" charset="0"/>
                <a:cs typeface="Arial" pitchFamily="34" charset="0"/>
              </a:rPr>
              <a:t>Rôle:</a:t>
            </a:r>
          </a:p>
          <a:p>
            <a:r>
              <a:rPr lang="fr-F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/>
              <a:t>- </a:t>
            </a:r>
            <a:r>
              <a:rPr lang="fr-FR" dirty="0"/>
              <a:t>Rôle dans la défense antiparasitaire (cellules tueuses des parasites) </a:t>
            </a:r>
          </a:p>
          <a:p>
            <a:r>
              <a:rPr lang="fr-FR" dirty="0"/>
              <a:t>- Résistance aux </a:t>
            </a:r>
            <a:r>
              <a:rPr lang="fr-FR" dirty="0" smtClean="0"/>
              <a:t>tumeurs </a:t>
            </a:r>
            <a:r>
              <a:rPr lang="fr-FR" dirty="0"/>
              <a:t>(tuent les cellules tumorales) 	</a:t>
            </a:r>
          </a:p>
          <a:p>
            <a:pPr algn="just">
              <a:lnSpc>
                <a:spcPct val="150000"/>
              </a:lnSpc>
            </a:pPr>
            <a:endParaRPr lang="fr-FR" dirty="0"/>
          </a:p>
          <a:p>
            <a:r>
              <a:rPr lang="fr-FR" dirty="0"/>
              <a:t>	</a:t>
            </a:r>
          </a:p>
          <a:p>
            <a:r>
              <a:rPr lang="fr-FR" b="1" dirty="0"/>
              <a:t>	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</TotalTime>
  <Words>544</Words>
  <Application>Microsoft Office PowerPoint</Application>
  <PresentationFormat>Affichage à l'écran (4:3)</PresentationFormat>
  <Paragraphs>111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Oriel</vt:lpstr>
      <vt:lpstr>TP 3:  LE TISSU SANGUIN 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TP 3:  LE TISSU SANGUIN </dc:title>
  <dc:creator>pc01</dc:creator>
  <cp:lastModifiedBy>pc01</cp:lastModifiedBy>
  <cp:revision>19</cp:revision>
  <dcterms:created xsi:type="dcterms:W3CDTF">2020-03-23T09:00:52Z</dcterms:created>
  <dcterms:modified xsi:type="dcterms:W3CDTF">2020-03-23T09:38:55Z</dcterms:modified>
</cp:coreProperties>
</file>