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20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40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6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311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5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5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3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5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44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69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E9F6-0C3B-4790-8CBD-EDE0904C63A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2760-FA5A-42C2-A6D3-561BC05C1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3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spcBef>
                <a:spcPts val="0"/>
              </a:spcBef>
              <a:spcAft>
                <a:spcPts val="1200"/>
              </a:spcAft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ar-SA" b="1" dirty="0" smtClean="0"/>
              <a:t>الحملة </a:t>
            </a:r>
            <a:r>
              <a:rPr lang="ar-SA" b="1" dirty="0"/>
              <a:t>الفرنسية على الجزائر 1830 </a:t>
            </a:r>
            <a:r>
              <a:rPr lang="ar-DZ" b="1" dirty="0"/>
              <a:t>: </a:t>
            </a:r>
            <a:r>
              <a:rPr lang="ar-SA" b="1" dirty="0"/>
              <a:t>عوامل النجاح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01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8625"/>
            <a:ext cx="10515600" cy="1033671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SA" spc="20" dirty="0"/>
              <a:t>إهمال الداي حسين </a:t>
            </a:r>
            <a:r>
              <a:rPr lang="ar-DZ" spc="20" dirty="0"/>
              <a:t>ا</a:t>
            </a:r>
            <a:r>
              <a:rPr lang="ar-DZ" spc="20" dirty="0" smtClean="0"/>
              <a:t>نشاء </a:t>
            </a:r>
            <a:r>
              <a:rPr lang="ar-SA" spc="20" dirty="0" smtClean="0"/>
              <a:t>است</a:t>
            </a:r>
            <a:r>
              <a:rPr lang="ar-DZ" spc="20" dirty="0" smtClean="0"/>
              <a:t>حكاما</a:t>
            </a:r>
            <a:r>
              <a:rPr lang="ar-SA" spc="20" dirty="0" smtClean="0"/>
              <a:t>ت دفاعية </a:t>
            </a:r>
            <a:r>
              <a:rPr lang="ar-SA" spc="20" dirty="0"/>
              <a:t>عند سيدي </a:t>
            </a:r>
            <a:r>
              <a:rPr lang="ar-SA" spc="20" dirty="0" smtClean="0"/>
              <a:t>فرج</a:t>
            </a:r>
            <a:r>
              <a:rPr lang="ar-DZ" spc="20" dirty="0" smtClean="0"/>
              <a:t>، ما </a:t>
            </a:r>
            <a:r>
              <a:rPr lang="ar-DZ" spc="-20" dirty="0" smtClean="0"/>
              <a:t>عدا </a:t>
            </a:r>
            <a:r>
              <a:rPr lang="ar-DZ" spc="-20" dirty="0" err="1" smtClean="0"/>
              <a:t>طبّانة</a:t>
            </a:r>
            <a:r>
              <a:rPr lang="ar-DZ" spc="-20" dirty="0" smtClean="0"/>
              <a:t> صغيرة (أسفل يمين الصورة) مزوّدة بثلاثة عشر مدفعًا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04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" y="0"/>
            <a:ext cx="12187605" cy="685552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8626"/>
            <a:ext cx="10515600" cy="922062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SA" dirty="0"/>
              <a:t>ضعف تسليح الجيش الجزائري (قلّة قطع مدفعية الميدان)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54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الحملة الدعائية الفرنسية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6156" y="1825625"/>
            <a:ext cx="5827643" cy="435133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/>
              <a:t>توزيع البيانات التضليلية الموجّهة للأهالي والأعيان </a:t>
            </a:r>
            <a:r>
              <a:rPr lang="ar-SA" dirty="0" smtClean="0"/>
              <a:t>الجزائريين</a:t>
            </a:r>
            <a:endParaRPr lang="ar-DZ" dirty="0" smtClean="0"/>
          </a:p>
          <a:p>
            <a:pPr algn="r" rtl="1">
              <a:lnSpc>
                <a:spcPct val="150000"/>
              </a:lnSpc>
            </a:pPr>
            <a:r>
              <a:rPr lang="ar-SA" dirty="0"/>
              <a:t>شبكة العملاء والجواسيس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" y="0"/>
            <a:ext cx="5316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4313" y="1205949"/>
            <a:ext cx="6294783" cy="3366052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/>
              <a:t>مؤامرة سيدي بن نور ضدّ الداي حسين </a:t>
            </a:r>
            <a:r>
              <a:rPr lang="ar-SA" dirty="0" smtClean="0"/>
              <a:t>المجهضة</a:t>
            </a:r>
            <a:endParaRPr lang="ar-DZ" dirty="0" smtClean="0"/>
          </a:p>
          <a:p>
            <a:pPr algn="r" rtl="1">
              <a:lnSpc>
                <a:spcPct val="150000"/>
              </a:lnSpc>
            </a:pPr>
            <a:r>
              <a:rPr lang="ar-SA" dirty="0"/>
              <a:t>فشل "التعبئة العامّة</a:t>
            </a:r>
            <a:r>
              <a:rPr lang="ar-SA" dirty="0" smtClean="0"/>
              <a:t>"</a:t>
            </a:r>
            <a:endParaRPr lang="ar-DZ" dirty="0" smtClean="0"/>
          </a:p>
          <a:p>
            <a:pPr algn="r" rtl="1">
              <a:lnSpc>
                <a:spcPct val="150000"/>
              </a:lnSpc>
            </a:pPr>
            <a:r>
              <a:rPr lang="ar-SA" dirty="0"/>
              <a:t>قضية حزّ </a:t>
            </a:r>
            <a:r>
              <a:rPr lang="ar-SA" dirty="0" smtClean="0"/>
              <a:t>ر</a:t>
            </a:r>
            <a:r>
              <a:rPr lang="ar-DZ" dirty="0" smtClean="0"/>
              <a:t>أ</a:t>
            </a:r>
            <a:r>
              <a:rPr lang="ar-SA" dirty="0" smtClean="0"/>
              <a:t>س </a:t>
            </a:r>
            <a:r>
              <a:rPr lang="ar-SA" dirty="0" err="1" smtClean="0"/>
              <a:t>الزواو</a:t>
            </a:r>
            <a:r>
              <a:rPr lang="ar-DZ" dirty="0" smtClean="0"/>
              <a:t>ي</a:t>
            </a:r>
          </a:p>
          <a:p>
            <a:pPr algn="r" rtl="1">
              <a:lnSpc>
                <a:spcPct val="150000"/>
              </a:lnSpc>
            </a:pPr>
            <a:r>
              <a:rPr lang="ar-SA" dirty="0"/>
              <a:t>انقسام سكّان العاصمة بعد سقوط برج مولاي حسن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</p:spPr>
        <p:txBody>
          <a:bodyPr/>
          <a:lstStyle/>
          <a:p>
            <a:pPr algn="r" rtl="1"/>
            <a:r>
              <a:rPr lang="ar-SA" dirty="0"/>
              <a:t>تصدّع الجبهة الداخلية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27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الخيانات المتعدّدة الّتي كشفت للفرنسيين خطة واستعدادات القيادة الجزائرية عشية معركة اسطه والي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" y="1890939"/>
            <a:ext cx="6073818" cy="464356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62" y="1880372"/>
            <a:ext cx="4448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2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2990" y="365125"/>
            <a:ext cx="5310809" cy="1847988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dirty="0"/>
              <a:t>خطّة بوتان الحربية المحكمة </a:t>
            </a:r>
            <a:r>
              <a:rPr lang="ar-SA" spc="50" dirty="0"/>
              <a:t>الّتي اتّبعتها القيادة الفرنسية </a:t>
            </a:r>
            <a:r>
              <a:rPr lang="ar-SA" dirty="0"/>
              <a:t>بحذافيرها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5756" y="2411895"/>
            <a:ext cx="5218043" cy="3765067"/>
          </a:xfrm>
        </p:spPr>
        <p:txBody>
          <a:bodyPr/>
          <a:lstStyle/>
          <a:p>
            <a:pPr marL="0" lvl="0" indent="0" algn="r" rtl="1">
              <a:buNone/>
            </a:pPr>
            <a:r>
              <a:rPr lang="ar-DZ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ar-DZ" dirty="0" smtClean="0"/>
              <a:t> </a:t>
            </a:r>
            <a:r>
              <a:rPr lang="ar-DZ" dirty="0"/>
              <a:t>اختيار نقطة الإنزال </a:t>
            </a:r>
            <a:endParaRPr lang="ar-DZ" dirty="0" smtClean="0"/>
          </a:p>
          <a:p>
            <a:pPr marL="0" lvl="0" indent="0" algn="r" rtl="1">
              <a:buNone/>
            </a:pPr>
            <a:r>
              <a:rPr lang="ar-DZ" dirty="0" smtClean="0"/>
              <a:t>ـ </a:t>
            </a:r>
            <a:r>
              <a:rPr lang="ar-DZ" dirty="0"/>
              <a:t>مسار الحملة </a:t>
            </a:r>
            <a:endParaRPr lang="ar-DZ" dirty="0" smtClean="0"/>
          </a:p>
          <a:p>
            <a:pPr marL="0" lvl="0" indent="0" algn="r" rtl="1">
              <a:buNone/>
            </a:pPr>
            <a:r>
              <a:rPr lang="ar-DZ" dirty="0" smtClean="0"/>
              <a:t>ـ </a:t>
            </a:r>
            <a:r>
              <a:rPr lang="ar-DZ" dirty="0"/>
              <a:t>تطويق المدينة برًّا وبحرًا</a:t>
            </a:r>
            <a:endParaRPr lang="fr-FR" dirty="0"/>
          </a:p>
          <a:p>
            <a:pPr marL="0" indent="0" algn="r" rtl="1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" y="0"/>
            <a:ext cx="589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10343"/>
            <a:ext cx="10515600" cy="2299064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SA" spc="-20" dirty="0"/>
              <a:t>تفوّق الحملة الفرنسية في العدد (37000 جندي فرنسي مقابل أقلّ </a:t>
            </a:r>
            <a:r>
              <a:rPr lang="ar-SA" spc="100" dirty="0"/>
              <a:t>من 14000 "جزائري" من القوّات النظامية وشبه النظامية) </a:t>
            </a:r>
            <a:r>
              <a:rPr lang="ar-SA" spc="20" dirty="0"/>
              <a:t>والعدّة (أسطول ضخم ـ سلاح وعتاد حربي حديث)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09407"/>
            <a:ext cx="12190297" cy="3448594"/>
          </a:xfrm>
        </p:spPr>
      </p:pic>
    </p:spTree>
    <p:extLst>
      <p:ext uri="{BB962C8B-B14F-4D97-AF65-F5344CB8AC3E}">
        <p14:creationId xmlns:p14="http://schemas.microsoft.com/office/powerpoint/2010/main" val="19381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318"/>
          </a:xfrm>
        </p:spPr>
        <p:txBody>
          <a:bodyPr/>
          <a:lstStyle/>
          <a:p>
            <a:pPr algn="ctr" rtl="1"/>
            <a:r>
              <a:rPr lang="ar-SA" dirty="0"/>
              <a:t>تضعضع القوة البحرية الجزائرية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6504" y="1417982"/>
            <a:ext cx="4518991" cy="596347"/>
          </a:xfrm>
        </p:spPr>
        <p:txBody>
          <a:bodyPr/>
          <a:lstStyle/>
          <a:p>
            <a:pPr algn="r" rtl="1"/>
            <a:r>
              <a:rPr lang="ar-SA" dirty="0"/>
              <a:t>حملة </a:t>
            </a:r>
            <a:r>
              <a:rPr lang="ar-SA" dirty="0" err="1"/>
              <a:t>اكسموت</a:t>
            </a:r>
            <a:r>
              <a:rPr lang="ar-SA" dirty="0"/>
              <a:t> ـ فان كابلن (1816</a:t>
            </a:r>
            <a:r>
              <a:rPr lang="ar-SA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30" y="1311964"/>
            <a:ext cx="2939140" cy="5546035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DZ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←</a:t>
            </a:r>
            <a:r>
              <a:rPr lang="fr-FR" dirty="0" smtClean="0">
                <a:latin typeface="Microsoft Sans Serif" panose="020B0604020202020204" pitchFamily="34" charset="0"/>
              </a:rPr>
              <a:t> </a:t>
            </a:r>
            <a:r>
              <a:rPr lang="ar-DZ" dirty="0" smtClean="0">
                <a:latin typeface="Microsoft Sans Serif" panose="020B0604020202020204" pitchFamily="34" charset="0"/>
              </a:rPr>
              <a:t>لقد كان غياب البارجتين "مفتاح الجهاد" و"رهبة إسكندر" إحدى أبرز أسباب </a:t>
            </a:r>
            <a:r>
              <a:rPr lang="ar-DZ" dirty="0" smtClean="0"/>
              <a:t>نتيجة </a:t>
            </a:r>
            <a:r>
              <a:rPr lang="ar-SA" dirty="0"/>
              <a:t>معركة </a:t>
            </a:r>
            <a:r>
              <a:rPr lang="ar-SA" dirty="0" smtClean="0"/>
              <a:t>يوم </a:t>
            </a:r>
            <a:r>
              <a:rPr lang="ar-SA" dirty="0"/>
              <a:t>المولد </a:t>
            </a:r>
            <a:r>
              <a:rPr lang="ar-DZ" dirty="0" smtClean="0"/>
              <a:t>(المولود) </a:t>
            </a:r>
            <a:r>
              <a:rPr lang="ar-SA" dirty="0" smtClean="0"/>
              <a:t>غير </a:t>
            </a:r>
            <a:r>
              <a:rPr lang="ar-SA" dirty="0"/>
              <a:t>الراجحة </a:t>
            </a:r>
            <a:r>
              <a:rPr lang="ar-DZ" dirty="0" smtClean="0"/>
              <a:t>بين قطع البحرية الجزائرية المتبقية وعمارة الحصار الفرنسية الأولى في أكتوبر 1827م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0"/>
            <a:ext cx="896983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5395" y="550656"/>
            <a:ext cx="7749209" cy="1325563"/>
          </a:xfrm>
        </p:spPr>
        <p:txBody>
          <a:bodyPr/>
          <a:lstStyle/>
          <a:p>
            <a:pPr algn="r" rtl="1"/>
            <a:r>
              <a:rPr lang="ar-SA" dirty="0"/>
              <a:t>توجّه أكبر قطعتين من البحرية الجزائرية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ar-SA" spc="-100" dirty="0" smtClean="0"/>
              <a:t>إلى </a:t>
            </a:r>
            <a:r>
              <a:rPr lang="ar-SA" spc="-100" dirty="0"/>
              <a:t>مصر وحصارهما في ميناء الإسكندرية </a:t>
            </a:r>
            <a:endParaRPr lang="fr-FR" spc="-100" dirty="0"/>
          </a:p>
        </p:txBody>
      </p:sp>
    </p:spTree>
    <p:extLst>
      <p:ext uri="{BB962C8B-B14F-4D97-AF65-F5344CB8AC3E}">
        <p14:creationId xmlns:p14="http://schemas.microsoft.com/office/powerpoint/2010/main" val="16702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44675" y="1027906"/>
            <a:ext cx="5274366" cy="2417832"/>
          </a:xfrm>
        </p:spPr>
        <p:txBody>
          <a:bodyPr>
            <a:normAutofit fontScale="90000"/>
          </a:bodyPr>
          <a:lstStyle/>
          <a:p>
            <a:pPr lvl="0" algn="r" rtl="1"/>
            <a:r>
              <a:rPr lang="ar-SA" dirty="0"/>
              <a:t>النجاح النسبي للحصار البحري، ولا سيّما من قبل العمارة </a:t>
            </a:r>
            <a:r>
              <a:rPr lang="ar-SA" spc="100" dirty="0"/>
              <a:t>الفرنسية الثانية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1" y="666207"/>
            <a:ext cx="5400410" cy="5512524"/>
          </a:xfrm>
        </p:spPr>
      </p:pic>
    </p:spTree>
    <p:extLst>
      <p:ext uri="{BB962C8B-B14F-4D97-AF65-F5344CB8AC3E}">
        <p14:creationId xmlns:p14="http://schemas.microsoft.com/office/powerpoint/2010/main" val="329143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0716" y="365125"/>
            <a:ext cx="7123083" cy="952651"/>
          </a:xfrm>
        </p:spPr>
        <p:txBody>
          <a:bodyPr/>
          <a:lstStyle/>
          <a:p>
            <a:pPr algn="r" rtl="1"/>
            <a:r>
              <a:rPr lang="ar-SA" dirty="0"/>
              <a:t>الظرف الدولي </a:t>
            </a:r>
            <a:r>
              <a:rPr lang="ar-DZ" smtClean="0"/>
              <a:t>المؤات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5" y="1295551"/>
            <a:ext cx="7990047" cy="55624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1295551"/>
            <a:ext cx="4229100" cy="55435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12974" y="1683027"/>
            <a:ext cx="7487478" cy="1683026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dirty="0"/>
              <a:t>الحرب الروسية العثمانية (1828-1829</a:t>
            </a:r>
            <a:r>
              <a:rPr lang="ar-SA" dirty="0" smtClean="0"/>
              <a:t>)</a:t>
            </a:r>
            <a:r>
              <a:rPr lang="ar-DZ" dirty="0" smtClean="0"/>
              <a:t>، الّتي رأت القوّات القيصرية تصل إلى أدرنه، وتضع إسطنبول تحت التهديد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5528" y="1683027"/>
            <a:ext cx="3379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rtl="1">
              <a:lnSpc>
                <a:spcPct val="150000"/>
              </a:lnSpc>
            </a:pPr>
            <a:r>
              <a:rPr lang="ar-SA" sz="2800" spc="30" dirty="0" smtClean="0"/>
              <a:t>مرض وموت ملك إنكلترا جورج الرابع (26 يونيو 1830)، الذي شلّ ردّ فعل حكومة </a:t>
            </a:r>
            <a:r>
              <a:rPr lang="ar-SA" sz="2800" dirty="0" err="1" smtClean="0"/>
              <a:t>ولينغتون</a:t>
            </a:r>
            <a:r>
              <a:rPr lang="ar-SA" sz="2800" dirty="0" smtClean="0"/>
              <a:t> تجاه الحملة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0741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3950" y="728870"/>
            <a:ext cx="6086550" cy="1524000"/>
          </a:xfrm>
        </p:spPr>
        <p:txBody>
          <a:bodyPr/>
          <a:lstStyle/>
          <a:p>
            <a:pPr algn="just" rtl="1"/>
            <a:r>
              <a:rPr lang="ar-SA" spc="-60" dirty="0"/>
              <a:t>النشاط الدبلوماسي الفرنسي المكثّف </a:t>
            </a:r>
            <a:endParaRPr lang="fr-FR" spc="-6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2990" y="2676939"/>
            <a:ext cx="5310810" cy="2733261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spc="50" dirty="0"/>
              <a:t>محاولات إقحام محمّد علي </a:t>
            </a:r>
            <a:r>
              <a:rPr lang="ar-DZ" spc="50" dirty="0" smtClean="0"/>
              <a:t>باشا في الحملة</a:t>
            </a:r>
          </a:p>
          <a:p>
            <a:pPr algn="r" rtl="1">
              <a:lnSpc>
                <a:spcPct val="150000"/>
              </a:lnSpc>
            </a:pPr>
            <a:r>
              <a:rPr lang="ar-SA" spc="30" dirty="0"/>
              <a:t>تحييد نشاط بريطانيا العظمى والباب </a:t>
            </a:r>
            <a:r>
              <a:rPr lang="ar-SA" spc="30" dirty="0" smtClean="0"/>
              <a:t>العالي</a:t>
            </a:r>
            <a:endParaRPr lang="ar-DZ" spc="30" dirty="0" smtClean="0"/>
          </a:p>
          <a:p>
            <a:pPr algn="just" rtl="1">
              <a:lnSpc>
                <a:spcPct val="150000"/>
              </a:lnSpc>
            </a:pPr>
            <a:r>
              <a:rPr lang="ar-SA" spc="-140" dirty="0"/>
              <a:t>كسب التأييد </a:t>
            </a:r>
            <a:r>
              <a:rPr lang="ar-SA" spc="-140" dirty="0" smtClean="0"/>
              <a:t>الأوروبي</a:t>
            </a:r>
            <a:r>
              <a:rPr lang="ar-DZ" spc="-140" dirty="0" smtClean="0"/>
              <a:t> </a:t>
            </a:r>
            <a:r>
              <a:rPr lang="ar-DZ" spc="-140" dirty="0" smtClean="0"/>
              <a:t>بحجّة </a:t>
            </a:r>
            <a:r>
              <a:rPr lang="ar-DZ" spc="-140" dirty="0" smtClean="0"/>
              <a:t>القضاء على القرصنة</a:t>
            </a:r>
            <a:endParaRPr lang="fr-FR" spc="-14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" y="0"/>
            <a:ext cx="5534025" cy="3714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6" y="3725365"/>
            <a:ext cx="55340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6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22933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تواطؤ باي تونس حسين مع الفرنسيين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67569" y="2596020"/>
            <a:ext cx="5786231" cy="4261980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ar-DZ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← </a:t>
            </a:r>
            <a:r>
              <a:rPr lang="ar-DZ" dirty="0" smtClean="0"/>
              <a:t>الحرب </a:t>
            </a:r>
            <a:r>
              <a:rPr lang="ar-DZ" dirty="0"/>
              <a:t>الجزائرية التونسية </a:t>
            </a:r>
            <a:r>
              <a:rPr lang="ar-SA" dirty="0"/>
              <a:t>(1806-1821</a:t>
            </a:r>
            <a:r>
              <a:rPr lang="ar-SA" dirty="0" smtClean="0"/>
              <a:t>)</a:t>
            </a:r>
            <a:r>
              <a:rPr lang="ar-DZ" dirty="0" smtClean="0"/>
              <a:t>، </a:t>
            </a:r>
            <a:r>
              <a:rPr lang="ar-DZ" spc="50" dirty="0" smtClean="0"/>
              <a:t>الّتي </a:t>
            </a:r>
            <a:r>
              <a:rPr lang="ar-DZ" spc="50" dirty="0" err="1" smtClean="0"/>
              <a:t>ابتدرها</a:t>
            </a:r>
            <a:r>
              <a:rPr lang="ar-DZ" spc="50" dirty="0" smtClean="0"/>
              <a:t> حمّودة باشا (الصورة على اليمين) </a:t>
            </a:r>
            <a:r>
              <a:rPr lang="ar-DZ" dirty="0" smtClean="0"/>
              <a:t>للتخلّص من التبعية للجزائر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" y="2593385"/>
            <a:ext cx="2762250" cy="425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80" y="2606449"/>
            <a:ext cx="26670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0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/>
              <a:t>تراجع مستوى القوات النظامية الجزائرية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ar-SA" spc="50" dirty="0"/>
              <a:t>تقتيل مئات الإنكشارية على يد الداي علي خوجة (1817</a:t>
            </a:r>
            <a:r>
              <a:rPr lang="ar-SA" spc="50" dirty="0" smtClean="0"/>
              <a:t>)</a:t>
            </a:r>
            <a:endParaRPr lang="ar-DZ" spc="50" dirty="0" smtClean="0"/>
          </a:p>
          <a:p>
            <a:pPr algn="r" rtl="1">
              <a:lnSpc>
                <a:spcPct val="150000"/>
              </a:lnSpc>
            </a:pPr>
            <a:r>
              <a:rPr lang="ar-SA" spc="-30" dirty="0"/>
              <a:t>تناقص عدد المجنّدين الأتراك العثمانيين خلال السنوات </a:t>
            </a:r>
            <a:r>
              <a:rPr lang="ar-SA" spc="-30" dirty="0" smtClean="0"/>
              <a:t>الأخيرة</a:t>
            </a:r>
            <a:endParaRPr lang="ar-DZ" spc="-30" dirty="0" smtClean="0"/>
          </a:p>
          <a:p>
            <a:pPr algn="r" rtl="1">
              <a:lnSpc>
                <a:spcPct val="150000"/>
              </a:lnSpc>
            </a:pPr>
            <a:r>
              <a:rPr lang="ar-SA" spc="-10" dirty="0"/>
              <a:t>اعتماد العسكر النظامي الجديد بدل الجند الإنكشاري (</a:t>
            </a:r>
            <a:r>
              <a:rPr lang="ar-SA" spc="-10" dirty="0" smtClean="0"/>
              <a:t>1828</a:t>
            </a:r>
            <a:r>
              <a:rPr lang="ar-DZ" spc="-10" dirty="0" smtClean="0"/>
              <a:t>)</a:t>
            </a:r>
            <a:endParaRPr lang="fr-FR" spc="-1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1360850"/>
            <a:ext cx="3581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63907"/>
            <a:ext cx="10515600" cy="1325563"/>
          </a:xfrm>
        </p:spPr>
        <p:txBody>
          <a:bodyPr/>
          <a:lstStyle/>
          <a:p>
            <a:pPr algn="r" rtl="1"/>
            <a:r>
              <a:rPr lang="ar-SA" dirty="0"/>
              <a:t>عزل يحي آغا عن قيادة الجيش و تولية إبراهيم آغا، صهر الداي، الأقل خبرة محلّه (</a:t>
            </a:r>
            <a:r>
              <a:rPr lang="ar-SA" dirty="0" smtClean="0"/>
              <a:t>1828</a:t>
            </a:r>
            <a:r>
              <a:rPr lang="ar-DZ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7738" y="2319131"/>
            <a:ext cx="2986061" cy="385783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DZ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← </a:t>
            </a:r>
            <a:r>
              <a:rPr lang="ar-DZ" spc="40" dirty="0" smtClean="0"/>
              <a:t>إخفاق نسبي للقيادة </a:t>
            </a:r>
            <a:r>
              <a:rPr lang="ar-DZ" spc="20" dirty="0"/>
              <a:t>العسكرية </a:t>
            </a:r>
            <a:r>
              <a:rPr lang="ar-DZ" spc="20" dirty="0" smtClean="0"/>
              <a:t>الجزائرية في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DZ" dirty="0" smtClean="0"/>
              <a:t>مواجهة </a:t>
            </a:r>
            <a:r>
              <a:rPr lang="ar-DZ" dirty="0"/>
              <a:t>تحدّيات الزحف </a:t>
            </a:r>
            <a:r>
              <a:rPr lang="ar-DZ" dirty="0" smtClean="0"/>
              <a:t>الفرنسي باتّجاه العاصمة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9" y="2309813"/>
            <a:ext cx="75342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14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371</Words>
  <Application>Microsoft Office PowerPoint</Application>
  <PresentationFormat>Grand écran</PresentationFormat>
  <Paragraphs>38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Microsoft Sans Serif</vt:lpstr>
      <vt:lpstr>Times New Roman</vt:lpstr>
      <vt:lpstr>Thème Office</vt:lpstr>
      <vt:lpstr>     الحملة الفرنسية على الجزائر 1830 : عوامل النجاح </vt:lpstr>
      <vt:lpstr>تضعضع القوة البحرية الجزائرية</vt:lpstr>
      <vt:lpstr>توجّه أكبر قطعتين من البحرية الجزائرية  إلى مصر وحصارهما في ميناء الإسكندرية </vt:lpstr>
      <vt:lpstr>النجاح النسبي للحصار البحري، ولا سيّما من قبل العمارة الفرنسية الثانية </vt:lpstr>
      <vt:lpstr>الظرف الدولي المؤات</vt:lpstr>
      <vt:lpstr>النشاط الدبلوماسي الفرنسي المكثّف </vt:lpstr>
      <vt:lpstr>تواطؤ باي تونس حسين مع الفرنسيين </vt:lpstr>
      <vt:lpstr>تراجع مستوى القوات النظامية الجزائرية </vt:lpstr>
      <vt:lpstr>عزل يحي آغا عن قيادة الجيش و تولية إبراهيم آغا، صهر الداي، الأقل خبرة محلّه (1828)</vt:lpstr>
      <vt:lpstr>إهمال الداي حسين انشاء استحكامات دفاعية عند سيدي فرج، ما عدا طبّانة صغيرة (أسفل يمين الصورة) مزوّدة بثلاثة عشر مدفعًا </vt:lpstr>
      <vt:lpstr>ضعف تسليح الجيش الجزائري (قلّة قطع مدفعية الميدان) </vt:lpstr>
      <vt:lpstr>الحملة الدعائية الفرنسية</vt:lpstr>
      <vt:lpstr>تصدّع الجبهة الداخلية</vt:lpstr>
      <vt:lpstr>الخيانات المتعدّدة الّتي كشفت للفرنسيين خطة واستعدادات القيادة الجزائرية عشية معركة اسطه والي</vt:lpstr>
      <vt:lpstr>خطّة بوتان الحربية المحكمة الّتي اتّبعتها القيادة الفرنسية بحذافيرها</vt:lpstr>
      <vt:lpstr>تفوّق الحملة الفرنسية في العدد (37000 جندي فرنسي مقابل أقلّ من 14000 "جزائري" من القوّات النظامية وشبه النظامية) والعدّة (أسطول ضخم ـ سلاح وعتاد حربي حديث)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الحملة الفرنسية على الجزائر 1830 : عوامل النجاح</dc:title>
  <dc:creator>PC</dc:creator>
  <cp:lastModifiedBy>PC</cp:lastModifiedBy>
  <cp:revision>33</cp:revision>
  <dcterms:created xsi:type="dcterms:W3CDTF">2023-03-23T11:45:53Z</dcterms:created>
  <dcterms:modified xsi:type="dcterms:W3CDTF">2023-03-24T22:48:34Z</dcterms:modified>
</cp:coreProperties>
</file>