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9"/>
  </p:notesMasterIdLst>
  <p:sldIdLst>
    <p:sldId id="308" r:id="rId3"/>
    <p:sldId id="256" r:id="rId4"/>
    <p:sldId id="257" r:id="rId5"/>
    <p:sldId id="259" r:id="rId6"/>
    <p:sldId id="260" r:id="rId7"/>
    <p:sldId id="262" r:id="rId8"/>
    <p:sldId id="263" r:id="rId9"/>
    <p:sldId id="265" r:id="rId10"/>
    <p:sldId id="267" r:id="rId11"/>
    <p:sldId id="268" r:id="rId12"/>
    <p:sldId id="269" r:id="rId13"/>
    <p:sldId id="270" r:id="rId14"/>
    <p:sldId id="271" r:id="rId15"/>
    <p:sldId id="273" r:id="rId16"/>
    <p:sldId id="275" r:id="rId17"/>
    <p:sldId id="276"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738"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6BB230-1C5D-4E4B-A04C-1399F82A874E}" type="datetimeFigureOut">
              <a:rPr lang="fr-FR" smtClean="0"/>
              <a:pPr/>
              <a:t>04/12/2022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1CCAD0-BB06-43FB-A45C-3CBB12BC3F9E}"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04/12/2022</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a:t>
            </a:fld>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195603850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256577274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42505310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301831196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04/12/2022</a:t>
            </a:fld>
            <a:endParaRPr lang="fr-BE"/>
          </a:p>
        </p:txBody>
      </p:sp>
      <p:sp>
        <p:nvSpPr>
          <p:cNvPr id="8" name="Footer Placeholder 7"/>
          <p:cNvSpPr>
            <a:spLocks noGrp="1"/>
          </p:cNvSpPr>
          <p:nvPr>
            <p:ph type="ftr" sz="quarter" idx="11"/>
          </p:nvPr>
        </p:nvSpPr>
        <p:spPr/>
        <p:txBody>
          <a:bodyPr/>
          <a:lstStyle/>
          <a:p>
            <a:endParaRPr lang="fr-BE"/>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283518878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04/12/2022</a:t>
            </a:fld>
            <a:endParaRPr lang="fr-BE"/>
          </a:p>
        </p:txBody>
      </p:sp>
      <p:sp>
        <p:nvSpPr>
          <p:cNvPr id="4" name="Footer Placeholder 3"/>
          <p:cNvSpPr>
            <a:spLocks noGrp="1"/>
          </p:cNvSpPr>
          <p:nvPr>
            <p:ph type="ftr" sz="quarter" idx="11"/>
          </p:nvPr>
        </p:nvSpPr>
        <p:spPr/>
        <p:txBody>
          <a:bodyPr/>
          <a:lstStyle/>
          <a:p>
            <a:endParaRPr lang="fr-BE"/>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350143606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t>04/12/2022</a:t>
            </a:fld>
            <a:endParaRPr lang="fr-BE"/>
          </a:p>
        </p:txBody>
      </p:sp>
      <p:sp>
        <p:nvSpPr>
          <p:cNvPr id="3" name="Footer Placeholder 2"/>
          <p:cNvSpPr>
            <a:spLocks noGrp="1"/>
          </p:cNvSpPr>
          <p:nvPr>
            <p:ph type="ftr" sz="quarter" idx="11"/>
          </p:nvPr>
        </p:nvSpPr>
        <p:spPr/>
        <p:txBody>
          <a:bodyPr/>
          <a:lstStyle/>
          <a:p>
            <a:endParaRPr lang="fr-BE"/>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20259672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254644234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04/12/2022</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312972391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12082232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4668DC-857F-487D-BFFA-8C0CA5037977}" type="slidenum">
              <a:rPr lang="fr-BE" smtClean="0"/>
              <a:t>‹#›</a:t>
            </a:fld>
            <a:endParaRPr lang="fr-BE"/>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703234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128289637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4668DC-857F-487D-BFFA-8C0CA5037977}" type="slidenum">
              <a:rPr lang="fr-BE" smtClean="0"/>
              <a:t>‹#›</a:t>
            </a:fld>
            <a:endParaRPr lang="fr-BE"/>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222945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t>04/12/2022</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141715599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410786880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04/12/2022</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4668DC-857F-487D-BFFA-8C0CA5037977}" type="slidenum">
              <a:rPr lang="fr-BE" smtClean="0"/>
              <a:t>‹#›</a:t>
            </a:fld>
            <a:endParaRPr lang="fr-BE"/>
          </a:p>
        </p:txBody>
      </p:sp>
    </p:spTree>
    <p:extLst>
      <p:ext uri="{BB962C8B-B14F-4D97-AF65-F5344CB8AC3E}">
        <p14:creationId xmlns:p14="http://schemas.microsoft.com/office/powerpoint/2010/main" val="65607315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04/12/2022</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a:t>
            </a:fld>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04/12/2022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04/12/2022</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04/12/2022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04/12/2022</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04/12/2022</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04/12/2022</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A309A6D-C09C-4548-B29A-6CF363A7E532}" type="datetimeFigureOut">
              <a:rPr lang="fr-FR" smtClean="0"/>
              <a:t>04/12/2022</a:t>
            </a:fld>
            <a:endParaRPr lang="fr-BE"/>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F4668DC-857F-487D-BFFA-8C0CA5037977}" type="slidenum">
              <a:rPr lang="fr-BE" smtClean="0"/>
              <a:t>‹#›</a:t>
            </a:fld>
            <a:endParaRPr lang="fr-BE"/>
          </a:p>
        </p:txBody>
      </p:sp>
    </p:spTree>
    <p:extLst>
      <p:ext uri="{BB962C8B-B14F-4D97-AF65-F5344CB8AC3E}">
        <p14:creationId xmlns:p14="http://schemas.microsoft.com/office/powerpoint/2010/main" val="21942462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ZoneTexte 2"/>
          <p:cNvSpPr txBox="1"/>
          <p:nvPr/>
        </p:nvSpPr>
        <p:spPr>
          <a:xfrm>
            <a:off x="1247720" y="1012128"/>
            <a:ext cx="5757333" cy="2125967"/>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الجمهورية الجزائرية الديمقراطية الشعبية</a:t>
            </a:r>
            <a:endParaRPr kumimoji="0" lang="fr-FR" sz="1800" b="0"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      وزارة التعليم العالي و البحث العلمي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جامعة جيلالي بونعامة خميس </a:t>
            </a:r>
            <a:r>
              <a:rPr kumimoji="0" lang="ar-DZ" sz="1800" b="1" i="0" u="none" strike="noStrike" kern="1200" cap="none" spc="0" normalizeH="0" baseline="0" noProof="0" dirty="0" err="1">
                <a:ln>
                  <a:noFill/>
                </a:ln>
                <a:solidFill>
                  <a:prstClr val="black"/>
                </a:solidFill>
                <a:effectLst/>
                <a:uLnTx/>
                <a:uFillTx/>
                <a:latin typeface="Simplified Arabic" pitchFamily="18" charset="-78"/>
                <a:ea typeface="Times New Roman"/>
                <a:cs typeface="Simplified Arabic" pitchFamily="18" charset="-78"/>
              </a:rPr>
              <a:t>مليانة</a:t>
            </a:r>
            <a:endPar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كلية العلوم الاقتصادية و التجارية و علوم التسيير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شعبة علوم التسيير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18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rPr>
              <a:t>تخصص إدارة أعمال </a:t>
            </a:r>
          </a:p>
          <a:p>
            <a:pPr marL="0" marR="0" lvl="0" indent="0" algn="ctr" defTabSz="457200" rtl="1" eaLnBrk="1" fontAlgn="auto" latinLnBrk="0" hangingPunct="1">
              <a:lnSpc>
                <a:spcPct val="115000"/>
              </a:lnSpc>
              <a:spcBef>
                <a:spcPts val="0"/>
              </a:spcBef>
              <a:spcAft>
                <a:spcPts val="0"/>
              </a:spcAft>
              <a:buClrTx/>
              <a:buSzTx/>
              <a:buFontTx/>
              <a:buNone/>
              <a:tabLst/>
              <a:defRPr/>
            </a:pPr>
            <a:endParaRPr kumimoji="0" lang="ar-DZ" sz="2100" b="1" i="0" u="none" strike="noStrike" kern="1200" cap="none" spc="0" normalizeH="0" baseline="0" noProof="0" dirty="0">
              <a:ln>
                <a:noFill/>
              </a:ln>
              <a:solidFill>
                <a:prstClr val="black"/>
              </a:solidFill>
              <a:effectLst/>
              <a:uLnTx/>
              <a:uFillTx/>
              <a:latin typeface="Simplified Arabic" pitchFamily="18" charset="-78"/>
              <a:ea typeface="Times New Roman"/>
              <a:cs typeface="Simplified Arabic" pitchFamily="18" charset="-78"/>
            </a:endParaRPr>
          </a:p>
        </p:txBody>
      </p:sp>
      <p:sp>
        <p:nvSpPr>
          <p:cNvPr id="5" name="Organigramme : Multidocument 4"/>
          <p:cNvSpPr/>
          <p:nvPr/>
        </p:nvSpPr>
        <p:spPr>
          <a:xfrm>
            <a:off x="731520" y="2670435"/>
            <a:ext cx="7680960" cy="1214887"/>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3000" b="1" i="0" u="none" strike="noStrike" kern="1200" cap="none" spc="0" normalizeH="0" baseline="0" noProof="0" dirty="0">
                <a:ln>
                  <a:noFill/>
                </a:ln>
                <a:solidFill>
                  <a:prstClr val="black"/>
                </a:solidFill>
                <a:effectLst/>
                <a:uLnTx/>
                <a:uFillTx/>
                <a:latin typeface="Century Gothic" panose="020B0502020202020204"/>
                <a:ea typeface="+mn-ea"/>
                <a:cs typeface="Tahoma" panose="020B0604030504040204" pitchFamily="34" charset="0"/>
              </a:rPr>
              <a:t>جدولة المشروع </a:t>
            </a:r>
            <a:endParaRPr kumimoji="0" lang="fr-FR" sz="3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ZoneTexte 5"/>
          <p:cNvSpPr txBox="1"/>
          <p:nvPr/>
        </p:nvSpPr>
        <p:spPr>
          <a:xfrm>
            <a:off x="731520" y="4365104"/>
            <a:ext cx="8408488" cy="1200329"/>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HQPB3" pitchFamily="2" charset="2"/>
                <a:ea typeface="+mn-ea"/>
                <a:cs typeface="DecoType Naskh Variants" pitchFamily="2" charset="-78"/>
              </a:rPr>
              <a:t>إعداد الطالب:                                                إشراف الأستاذة:</a:t>
            </a:r>
            <a:endParaRPr kumimoji="0" lang="fr-FR" sz="2400" b="1" i="0" u="none" strike="noStrike" kern="1200" cap="none" spc="0" normalizeH="0" baseline="0" noProof="0" dirty="0">
              <a:ln>
                <a:noFill/>
              </a:ln>
              <a:solidFill>
                <a:srgbClr val="000000"/>
              </a:solidFill>
              <a:effectLst/>
              <a:uLnTx/>
              <a:uFillTx/>
              <a:latin typeface="HQPB3" pitchFamily="2" charset="2"/>
              <a:ea typeface="+mn-ea"/>
              <a:cs typeface="DecoType Naskh Variants" pitchFamily="2"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HQPB3" pitchFamily="2" charset="2"/>
                <a:ea typeface="+mn-ea"/>
                <a:cs typeface="DecoType Naskh Variants" pitchFamily="2" charset="-78"/>
              </a:rPr>
              <a:t>عبد السلام إنعام                                                  سلماني هناء</a:t>
            </a:r>
          </a:p>
          <a:p>
            <a:pPr marL="0" marR="0" lvl="0" indent="0" algn="r" defTabSz="457200" rtl="1" eaLnBrk="1" fontAlgn="auto" latinLnBrk="0" hangingPunct="1">
              <a:lnSpc>
                <a:spcPct val="100000"/>
              </a:lnSpc>
              <a:spcBef>
                <a:spcPts val="0"/>
              </a:spcBef>
              <a:spcAft>
                <a:spcPts val="0"/>
              </a:spcAft>
              <a:buClrTx/>
              <a:buSzTx/>
              <a:buFontTx/>
              <a:buNone/>
              <a:tabLst/>
              <a:defRPr/>
            </a:pPr>
            <a:r>
              <a:rPr lang="ar-DZ" sz="2400" b="1" dirty="0">
                <a:solidFill>
                  <a:srgbClr val="000000"/>
                </a:solidFill>
                <a:latin typeface="HQPB3" pitchFamily="2" charset="2"/>
                <a:cs typeface="DecoType Naskh Variants" pitchFamily="2" charset="-78"/>
              </a:rPr>
              <a:t>القليعي كريمة </a:t>
            </a:r>
            <a:endParaRPr kumimoji="0" lang="ar-DZ" sz="2400" b="1" i="0" u="none" strike="noStrike" kern="1200" cap="none" spc="0" normalizeH="0" baseline="0" noProof="0" dirty="0">
              <a:ln>
                <a:noFill/>
              </a:ln>
              <a:solidFill>
                <a:srgbClr val="000000"/>
              </a:solidFill>
              <a:effectLst/>
              <a:uLnTx/>
              <a:uFillTx/>
              <a:latin typeface="HQPB3" pitchFamily="2" charset="2"/>
              <a:ea typeface="+mn-ea"/>
              <a:cs typeface="DecoType Naskh Variants" pitchFamily="2" charset="-78"/>
            </a:endParaRPr>
          </a:p>
        </p:txBody>
      </p:sp>
      <p:sp>
        <p:nvSpPr>
          <p:cNvPr id="10" name="Organigramme : Multidocument 9"/>
          <p:cNvSpPr/>
          <p:nvPr/>
        </p:nvSpPr>
        <p:spPr>
          <a:xfrm>
            <a:off x="3741056" y="5845872"/>
            <a:ext cx="2389415" cy="610400"/>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DZ" sz="2250" b="1" i="0" u="none" strike="noStrike" kern="1200" cap="none" spc="0" normalizeH="0" baseline="0" noProof="0" dirty="0">
                <a:ln>
                  <a:noFill/>
                </a:ln>
                <a:solidFill>
                  <a:srgbClr val="000000"/>
                </a:solidFill>
                <a:effectLst/>
                <a:uLnTx/>
                <a:uFillTx/>
                <a:latin typeface="Century Gothic" panose="020B0502020202020204"/>
                <a:ea typeface="+mn-ea"/>
                <a:cs typeface="DecoType Naskh Variants" pitchFamily="2" charset="-78"/>
              </a:rPr>
              <a:t>السنة الجامعية 2022/2023</a:t>
            </a:r>
            <a:endParaRPr kumimoji="0" lang="en-US" sz="2250" b="1" i="0" u="none" strike="noStrike" kern="1200" cap="none" spc="0" normalizeH="0" baseline="0" noProof="0" dirty="0">
              <a:ln>
                <a:noFill/>
              </a:ln>
              <a:solidFill>
                <a:srgbClr val="000000"/>
              </a:solidFill>
              <a:effectLst/>
              <a:uLnTx/>
              <a:uFillTx/>
              <a:latin typeface="Century Gothic" panose="020B0502020202020204"/>
              <a:ea typeface="+mn-ea"/>
              <a:cs typeface="DecoType Naskh Variants" pitchFamily="2" charset="-78"/>
            </a:endParaRPr>
          </a:p>
        </p:txBody>
      </p:sp>
    </p:spTree>
    <p:extLst>
      <p:ext uri="{BB962C8B-B14F-4D97-AF65-F5344CB8AC3E}">
        <p14:creationId xmlns:p14="http://schemas.microsoft.com/office/powerpoint/2010/main" val="124711280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quarter" idx="1"/>
          </p:nvPr>
        </p:nvSpPr>
        <p:spPr>
          <a:xfrm>
            <a:off x="457200" y="357166"/>
            <a:ext cx="7467600" cy="6116786"/>
          </a:xfrm>
        </p:spPr>
        <p:txBody>
          <a:bodyPr/>
          <a:lstStyle/>
          <a:p>
            <a:pPr algn="just" rtl="1">
              <a:buNone/>
            </a:pPr>
            <a:endParaRPr lang="ar-DZ" dirty="0"/>
          </a:p>
          <a:p>
            <a:pPr algn="just" rtl="1">
              <a:buNone/>
            </a:pPr>
            <a:endParaRPr lang="fr-FR" dirty="0"/>
          </a:p>
        </p:txBody>
      </p:sp>
      <p:pic>
        <p:nvPicPr>
          <p:cNvPr id="7" name="Picture 3"/>
          <p:cNvPicPr>
            <a:picLocks noChangeAspect="1" noChangeArrowheads="1"/>
          </p:cNvPicPr>
          <p:nvPr/>
        </p:nvPicPr>
        <p:blipFill>
          <a:blip r:embed="rId2"/>
          <a:srcRect/>
          <a:stretch>
            <a:fillRect/>
          </a:stretch>
        </p:blipFill>
        <p:spPr bwMode="auto">
          <a:xfrm>
            <a:off x="785786" y="78061"/>
            <a:ext cx="7000924" cy="6116786"/>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6"/>
          <p:cNvSpPr>
            <a:spLocks noGrp="1"/>
          </p:cNvSpPr>
          <p:nvPr>
            <p:ph sz="quarter" idx="1"/>
          </p:nvPr>
        </p:nvSpPr>
        <p:spPr>
          <a:xfrm>
            <a:off x="457200" y="357166"/>
            <a:ext cx="7467600" cy="6116786"/>
          </a:xfrm>
        </p:spPr>
        <p:txBody>
          <a:bodyPr/>
          <a:lstStyle/>
          <a:p>
            <a:pPr marL="457200" indent="-457200" algn="just" rtl="1">
              <a:buClr>
                <a:schemeClr val="accent1">
                  <a:lumMod val="75000"/>
                </a:schemeClr>
              </a:buClr>
              <a:buSzPct val="100000"/>
              <a:buFont typeface="+mj-lt"/>
              <a:buAutoNum type="arabicPeriod" startAt="2"/>
            </a:pPr>
            <a:r>
              <a:rPr lang="ar-DZ" sz="1600" b="1" dirty="0"/>
              <a:t>تقدير المدة الزمنية </a:t>
            </a:r>
            <a:r>
              <a:rPr lang="fr-FR" sz="1600" b="1" dirty="0" err="1"/>
              <a:t>estimating</a:t>
            </a:r>
            <a:r>
              <a:rPr lang="fr-FR" sz="1600" b="1" dirty="0"/>
              <a:t> </a:t>
            </a:r>
            <a:r>
              <a:rPr lang="fr-FR" sz="1600" b="1" dirty="0" err="1"/>
              <a:t>duration</a:t>
            </a:r>
            <a:r>
              <a:rPr lang="fr-FR" sz="1600" b="1" dirty="0"/>
              <a:t>   </a:t>
            </a:r>
            <a:r>
              <a:rPr lang="ar-DZ" sz="1600" b="1" dirty="0"/>
              <a:t> :</a:t>
            </a:r>
          </a:p>
          <a:p>
            <a:pPr marL="0" indent="0" algn="just" rtl="1">
              <a:buClr>
                <a:schemeClr val="accent1">
                  <a:lumMod val="75000"/>
                </a:schemeClr>
              </a:buClr>
              <a:buSzPct val="100000"/>
              <a:buNone/>
            </a:pPr>
            <a:r>
              <a:rPr lang="ar-DZ" sz="1600" dirty="0">
                <a:latin typeface="Simplified Arabic" pitchFamily="18" charset="-78"/>
                <a:cs typeface="Simplified Arabic" pitchFamily="18" charset="-78"/>
              </a:rPr>
              <a:t>أسهل طريقة هي أن تقوم بوضع قائمة تحتوي على جميع المهام منا في الشكل السابق ، ومن ثم تقوم بوضع حرف معرف لكل مهمة وهذه الحروف لا تدل على الترتيب للمهام أو أولوياتها ولذلك استخدمها الحروف بدل الأرقام لأن الأرقام ستجعلك تفترض بأنها عبارة عن ترتيب أولويات المهام ثم نضيف عمود ثالث للقائمة يحتوي على مدة كل مهمة .</a:t>
            </a:r>
          </a:p>
          <a:p>
            <a:pPr marL="457200" indent="-457200" algn="just" rtl="1">
              <a:buClr>
                <a:schemeClr val="accent1">
                  <a:lumMod val="75000"/>
                </a:schemeClr>
              </a:buClr>
              <a:buSzPct val="100000"/>
              <a:buFont typeface="+mj-lt"/>
              <a:buAutoNum type="arabicPeriod" startAt="3"/>
            </a:pPr>
            <a:r>
              <a:rPr lang="ar-DZ" sz="1600" b="1" dirty="0">
                <a:latin typeface="Simplified Arabic" pitchFamily="18" charset="-78"/>
                <a:cs typeface="Simplified Arabic" pitchFamily="18" charset="-78"/>
              </a:rPr>
              <a:t>تحديد الأولويات : </a:t>
            </a:r>
            <a:r>
              <a:rPr lang="ar-DZ" sz="1600" b="1" dirty="0" err="1">
                <a:latin typeface="Simplified Arabic" pitchFamily="18" charset="-78"/>
                <a:cs typeface="Simplified Arabic" pitchFamily="18" charset="-78"/>
              </a:rPr>
              <a:t>ماهي</a:t>
            </a:r>
            <a:r>
              <a:rPr lang="ar-DZ" sz="1600" b="1" dirty="0">
                <a:latin typeface="Simplified Arabic" pitchFamily="18" charset="-78"/>
                <a:cs typeface="Simplified Arabic" pitchFamily="18" charset="-78"/>
              </a:rPr>
              <a:t> المهام التي نعملها قبل الأخرى </a:t>
            </a:r>
            <a:r>
              <a:rPr lang="fr-FR" sz="1600" b="1" dirty="0">
                <a:latin typeface="Simplified Arabic" pitchFamily="18" charset="-78"/>
                <a:cs typeface="Simplified Arabic" pitchFamily="18" charset="-78"/>
              </a:rPr>
              <a:t> </a:t>
            </a:r>
            <a:r>
              <a:rPr lang="fr-FR" sz="1600" b="1" dirty="0" err="1">
                <a:latin typeface="Simplified Arabic" pitchFamily="18" charset="-78"/>
                <a:cs typeface="Simplified Arabic" pitchFamily="18" charset="-78"/>
              </a:rPr>
              <a:t>determininig</a:t>
            </a:r>
            <a:r>
              <a:rPr lang="fr-FR" sz="1600" b="1" dirty="0">
                <a:latin typeface="Simplified Arabic" pitchFamily="18" charset="-78"/>
                <a:cs typeface="Simplified Arabic" pitchFamily="18" charset="-78"/>
              </a:rPr>
              <a:t> </a:t>
            </a:r>
            <a:r>
              <a:rPr lang="fr-FR" sz="1600" b="1" dirty="0" err="1">
                <a:latin typeface="Simplified Arabic" pitchFamily="18" charset="-78"/>
                <a:cs typeface="Simplified Arabic" pitchFamily="18" charset="-78"/>
              </a:rPr>
              <a:t>order</a:t>
            </a:r>
            <a:endParaRPr lang="ar-DZ" sz="1600" b="1" dirty="0">
              <a:latin typeface="Simplified Arabic" pitchFamily="18" charset="-78"/>
              <a:cs typeface="Simplified Arabic" pitchFamily="18" charset="-78"/>
            </a:endParaRPr>
          </a:p>
          <a:p>
            <a:pPr marL="0" indent="0" algn="just" rtl="1">
              <a:buClr>
                <a:schemeClr val="accent1">
                  <a:lumMod val="75000"/>
                </a:schemeClr>
              </a:buClr>
              <a:buSzPct val="100000"/>
              <a:buNone/>
            </a:pPr>
            <a:r>
              <a:rPr lang="ar-DZ" sz="1600" dirty="0">
                <a:latin typeface="Simplified Arabic" pitchFamily="18" charset="-78"/>
                <a:cs typeface="Simplified Arabic" pitchFamily="18" charset="-78"/>
              </a:rPr>
              <a:t>أي هناك مهام يجب أن يتم تنفيذها حتى نستطيع تنفيذ مهام أخرى مثلا : لن نقدر على إزالة الأثاث قبل أن نتأكد من خلو الجناح من المرضى ، فالمهمة التالية نضيف عمود إضافي في القائمة ونضع فيه معرفات أو معرف المهام التي يجب تنفيذها قبل هذه المهمة ، كما في الشكل التالي :</a:t>
            </a:r>
          </a:p>
          <a:p>
            <a:pPr marL="457200" indent="-457200" algn="just" rtl="1">
              <a:buClr>
                <a:schemeClr val="accent1">
                  <a:lumMod val="75000"/>
                </a:schemeClr>
              </a:buClr>
              <a:buSzPct val="100000"/>
              <a:buNone/>
            </a:pPr>
            <a:endParaRPr lang="fr-FR" sz="2000" b="1" dirty="0">
              <a:latin typeface="Simplified Arabic" pitchFamily="18" charset="-78"/>
              <a:cs typeface="Simplified Arabic" pitchFamily="18" charset="-78"/>
            </a:endParaRPr>
          </a:p>
        </p:txBody>
      </p:sp>
      <p:pic>
        <p:nvPicPr>
          <p:cNvPr id="9" name="Picture 3"/>
          <p:cNvPicPr>
            <a:picLocks noChangeAspect="1" noChangeArrowheads="1"/>
          </p:cNvPicPr>
          <p:nvPr/>
        </p:nvPicPr>
        <p:blipFill>
          <a:blip r:embed="rId2"/>
          <a:srcRect/>
          <a:stretch>
            <a:fillRect/>
          </a:stretch>
        </p:blipFill>
        <p:spPr bwMode="auto">
          <a:xfrm>
            <a:off x="1142976" y="2928934"/>
            <a:ext cx="6643734" cy="3071834"/>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quarter" idx="1"/>
          </p:nvPr>
        </p:nvSpPr>
        <p:spPr>
          <a:xfrm>
            <a:off x="457200" y="500042"/>
            <a:ext cx="8363272" cy="5973910"/>
          </a:xfrm>
        </p:spPr>
        <p:txBody>
          <a:bodyPr/>
          <a:lstStyle/>
          <a:p>
            <a:pPr marL="0" indent="0" algn="just" rtl="1">
              <a:buNone/>
            </a:pPr>
            <a:r>
              <a:rPr lang="ar-DZ" sz="1800" dirty="0">
                <a:latin typeface="Simplified Arabic" pitchFamily="18" charset="-78"/>
                <a:cs typeface="Simplified Arabic" pitchFamily="18" charset="-78"/>
              </a:rPr>
              <a:t>القائمة في الشكل السابق تكون مفيدة للمشاريع البسيطة ولكن من المفيد أن تحولها إلى شكل مرئي ، ويمكن أن نقوم بهذه العملية عن طريق الرسم البدوي للمشاريع البسيطة .</a:t>
            </a:r>
          </a:p>
          <a:p>
            <a:pPr marL="0" indent="0" algn="just" rtl="1">
              <a:buNone/>
            </a:pPr>
            <a:r>
              <a:rPr lang="ar-DZ" sz="1800" dirty="0">
                <a:latin typeface="Simplified Arabic" pitchFamily="18" charset="-78"/>
                <a:cs typeface="Simplified Arabic" pitchFamily="18" charset="-78"/>
              </a:rPr>
              <a:t>نضع الورقة بشكل أفقي </a:t>
            </a:r>
            <a:r>
              <a:rPr lang="ar-DZ" sz="1800" dirty="0" err="1">
                <a:latin typeface="Simplified Arabic" pitchFamily="18" charset="-78"/>
                <a:cs typeface="Simplified Arabic" pitchFamily="18" charset="-78"/>
              </a:rPr>
              <a:t>و</a:t>
            </a:r>
            <a:r>
              <a:rPr lang="ar-DZ" sz="1800" dirty="0">
                <a:latin typeface="Simplified Arabic" pitchFamily="18" charset="-78"/>
                <a:cs typeface="Simplified Arabic" pitchFamily="18" charset="-78"/>
              </a:rPr>
              <a:t> نبدأ من اليسار ونرسم دائرة لكل من مهمة تقدم على مهام أخرى </a:t>
            </a:r>
            <a:r>
              <a:rPr lang="fr-FR" sz="1800" dirty="0">
                <a:latin typeface="Simplified Arabic" pitchFamily="18" charset="-78"/>
                <a:cs typeface="Simplified Arabic" pitchFamily="18" charset="-78"/>
              </a:rPr>
              <a:t>A </a:t>
            </a:r>
            <a:r>
              <a:rPr lang="ar-DZ" sz="1800" dirty="0">
                <a:latin typeface="Simplified Arabic" pitchFamily="18" charset="-78"/>
                <a:cs typeface="Simplified Arabic" pitchFamily="18" charset="-78"/>
              </a:rPr>
              <a:t> و </a:t>
            </a:r>
            <a:r>
              <a:rPr lang="fr-FR" sz="1800" dirty="0">
                <a:latin typeface="Simplified Arabic" pitchFamily="18" charset="-78"/>
                <a:cs typeface="Simplified Arabic" pitchFamily="18" charset="-78"/>
              </a:rPr>
              <a:t>B</a:t>
            </a:r>
            <a:r>
              <a:rPr lang="ar-DZ" sz="1800" dirty="0">
                <a:latin typeface="Simplified Arabic" pitchFamily="18" charset="-78"/>
                <a:cs typeface="Simplified Arabic" pitchFamily="18" charset="-78"/>
              </a:rPr>
              <a:t> وبعدها ننتقل إلى اليمين ونرسم دوائر التي تعتمد على أي من المهام  السابقة </a:t>
            </a:r>
            <a:r>
              <a:rPr lang="fr-FR" sz="1800" dirty="0">
                <a:latin typeface="Simplified Arabic" pitchFamily="18" charset="-78"/>
                <a:cs typeface="Simplified Arabic" pitchFamily="18" charset="-78"/>
              </a:rPr>
              <a:t>C</a:t>
            </a:r>
            <a:r>
              <a:rPr lang="ar-DZ" sz="1800" dirty="0">
                <a:latin typeface="Simplified Arabic" pitchFamily="18" charset="-78"/>
                <a:cs typeface="Simplified Arabic" pitchFamily="18" charset="-78"/>
              </a:rPr>
              <a:t> ونقوم بتوصيل المهمة الأولى </a:t>
            </a:r>
            <a:r>
              <a:rPr lang="fr-FR" sz="1800" dirty="0">
                <a:latin typeface="Simplified Arabic" pitchFamily="18" charset="-78"/>
                <a:cs typeface="Simplified Arabic" pitchFamily="18" charset="-78"/>
              </a:rPr>
              <a:t>B </a:t>
            </a:r>
            <a:r>
              <a:rPr lang="ar-DZ" sz="1800" dirty="0">
                <a:latin typeface="Simplified Arabic" pitchFamily="18" charset="-78"/>
                <a:cs typeface="Simplified Arabic" pitchFamily="18" charset="-78"/>
              </a:rPr>
              <a:t> بالمهمة اللاحقة </a:t>
            </a:r>
            <a:r>
              <a:rPr lang="fr-FR" sz="1800" dirty="0">
                <a:latin typeface="Simplified Arabic" pitchFamily="18" charset="-78"/>
                <a:cs typeface="Simplified Arabic" pitchFamily="18" charset="-78"/>
              </a:rPr>
              <a:t>C </a:t>
            </a:r>
            <a:r>
              <a:rPr lang="ar-DZ" sz="1800" dirty="0">
                <a:latin typeface="Simplified Arabic" pitchFamily="18" charset="-78"/>
                <a:cs typeface="Simplified Arabic" pitchFamily="18" charset="-78"/>
              </a:rPr>
              <a:t> ونقوم بإيصال المهام التالية واللاحقة </a:t>
            </a:r>
            <a:r>
              <a:rPr lang="fr-FR" sz="1800" dirty="0">
                <a:latin typeface="Simplified Arabic" pitchFamily="18" charset="-78"/>
                <a:cs typeface="Simplified Arabic" pitchFamily="18" charset="-78"/>
              </a:rPr>
              <a:t>C </a:t>
            </a:r>
            <a:r>
              <a:rPr lang="ar-DZ" sz="1800" dirty="0">
                <a:latin typeface="Simplified Arabic" pitchFamily="18" charset="-78"/>
                <a:cs typeface="Simplified Arabic" pitchFamily="18" charset="-78"/>
              </a:rPr>
              <a:t> و هكذا كما هو موضح في الشكل التالي : </a:t>
            </a:r>
          </a:p>
          <a:p>
            <a:pPr marL="0" indent="0" algn="just" rtl="1">
              <a:buNone/>
            </a:pPr>
            <a:endParaRPr lang="ar-DZ" sz="1800" dirty="0">
              <a:latin typeface="Simplified Arabic" pitchFamily="18" charset="-78"/>
              <a:cs typeface="Simplified Arabic" pitchFamily="18" charset="-78"/>
            </a:endParaRPr>
          </a:p>
          <a:p>
            <a:pPr marL="0" indent="0" algn="just" rtl="1">
              <a:buNone/>
            </a:pPr>
            <a:endParaRPr lang="ar-DZ" sz="1800" dirty="0">
              <a:latin typeface="Simplified Arabic" pitchFamily="18" charset="-78"/>
              <a:cs typeface="Simplified Arabic" pitchFamily="18" charset="-78"/>
            </a:endParaRPr>
          </a:p>
          <a:p>
            <a:pPr marL="0" indent="0" algn="just" rtl="1">
              <a:buNone/>
            </a:pPr>
            <a:endParaRPr lang="ar-DZ" sz="1800" dirty="0">
              <a:latin typeface="Simplified Arabic" pitchFamily="18" charset="-78"/>
              <a:cs typeface="Simplified Arabic" pitchFamily="18" charset="-78"/>
            </a:endParaRPr>
          </a:p>
          <a:p>
            <a:pPr marL="0" indent="0" algn="just" rtl="1">
              <a:buNone/>
            </a:pPr>
            <a:r>
              <a:rPr lang="ar-DZ" sz="1800" dirty="0">
                <a:latin typeface="Simplified Arabic" pitchFamily="18" charset="-78"/>
                <a:cs typeface="Simplified Arabic" pitchFamily="18" charset="-78"/>
              </a:rPr>
              <a:t>وهذه بعض القواعد الهامة التي يفضل إتباعها أثناء الرسم : </a:t>
            </a:r>
          </a:p>
          <a:p>
            <a:pPr marL="0" indent="0" algn="just" rtl="1"/>
            <a:r>
              <a:rPr lang="ar-DZ" sz="1800" dirty="0">
                <a:latin typeface="Simplified Arabic" pitchFamily="18" charset="-78"/>
                <a:cs typeface="Simplified Arabic" pitchFamily="18" charset="-78"/>
              </a:rPr>
              <a:t> أي مهمة لا تعتمد على مهام </a:t>
            </a:r>
            <a:r>
              <a:rPr lang="ar-DZ" sz="1800" dirty="0" err="1">
                <a:latin typeface="Simplified Arabic" pitchFamily="18" charset="-78"/>
                <a:cs typeface="Simplified Arabic" pitchFamily="18" charset="-78"/>
              </a:rPr>
              <a:t>اخرى</a:t>
            </a:r>
            <a:r>
              <a:rPr lang="ar-DZ" sz="1800" dirty="0">
                <a:latin typeface="Simplified Arabic" pitchFamily="18" charset="-78"/>
                <a:cs typeface="Simplified Arabic" pitchFamily="18" charset="-78"/>
              </a:rPr>
              <a:t> تكون مرشحة لأن تكون أو مهمة ، وتضع قبلها دائرة تخيلية تسميها بداية المشروع تكون المدة بينها </a:t>
            </a:r>
            <a:r>
              <a:rPr lang="ar-DZ" sz="1800" dirty="0" err="1">
                <a:latin typeface="Simplified Arabic" pitchFamily="18" charset="-78"/>
                <a:cs typeface="Simplified Arabic" pitchFamily="18" charset="-78"/>
              </a:rPr>
              <a:t>و</a:t>
            </a:r>
            <a:r>
              <a:rPr lang="ar-DZ" sz="1800" dirty="0">
                <a:latin typeface="Simplified Arabic" pitchFamily="18" charset="-78"/>
                <a:cs typeface="Simplified Arabic" pitchFamily="18" charset="-78"/>
              </a:rPr>
              <a:t> بين المهام </a:t>
            </a:r>
            <a:r>
              <a:rPr lang="fr-FR" sz="1800" dirty="0">
                <a:latin typeface="Simplified Arabic" pitchFamily="18" charset="-78"/>
                <a:cs typeface="Simplified Arabic" pitchFamily="18" charset="-78"/>
              </a:rPr>
              <a:t>A.B</a:t>
            </a:r>
            <a:r>
              <a:rPr lang="ar-DZ" sz="1800" dirty="0">
                <a:latin typeface="Simplified Arabic" pitchFamily="18" charset="-78"/>
                <a:cs typeface="Simplified Arabic" pitchFamily="18" charset="-78"/>
              </a:rPr>
              <a:t> صفر مدة .</a:t>
            </a:r>
          </a:p>
          <a:p>
            <a:pPr marL="0" indent="0" algn="just" rtl="1"/>
            <a:endParaRPr lang="ar-DZ" sz="2000" dirty="0">
              <a:latin typeface="Simplified Arabic" pitchFamily="18" charset="-78"/>
              <a:cs typeface="Simplified Arabic" pitchFamily="18" charset="-78"/>
            </a:endParaRPr>
          </a:p>
          <a:p>
            <a:pPr marL="0" indent="0" algn="just" rtl="1">
              <a:buNone/>
            </a:pPr>
            <a:endParaRPr lang="ar-DZ" sz="2000" dirty="0">
              <a:latin typeface="Simplified Arabic" pitchFamily="18" charset="-78"/>
              <a:cs typeface="Simplified Arabic" pitchFamily="18" charset="-78"/>
            </a:endParaRPr>
          </a:p>
          <a:p>
            <a:pPr algn="just" rtl="1">
              <a:buNone/>
            </a:pPr>
            <a:r>
              <a:rPr lang="ar-DZ" sz="1800" dirty="0">
                <a:latin typeface="Simplified Arabic" pitchFamily="18" charset="-78"/>
                <a:cs typeface="Simplified Arabic" pitchFamily="18" charset="-78"/>
              </a:rPr>
              <a:t>أي مهمة لا توج مهام أخرى تعتمد عليها تكون مرشحة لأن تكون آخر مهمة في المشروع .</a:t>
            </a:r>
          </a:p>
          <a:p>
            <a:pPr algn="just" rtl="1">
              <a:buNone/>
            </a:pPr>
            <a:r>
              <a:rPr lang="ar-DZ" sz="1800" dirty="0">
                <a:latin typeface="Simplified Arabic" pitchFamily="18" charset="-78"/>
                <a:cs typeface="Simplified Arabic" pitchFamily="18" charset="-78"/>
              </a:rPr>
              <a:t>ولكي تصبح الرسمة مكتملة لابد من توضيح المدة لزمنية التقديرية </a:t>
            </a:r>
          </a:p>
          <a:p>
            <a:pPr algn="just" rtl="1">
              <a:buNone/>
            </a:pPr>
            <a:endParaRPr lang="fr-FR" sz="1800" dirty="0">
              <a:latin typeface="Simplified Arabic" pitchFamily="18" charset="-78"/>
              <a:cs typeface="Simplified Arabic" pitchFamily="18" charset="-78"/>
            </a:endParaRPr>
          </a:p>
        </p:txBody>
      </p:sp>
      <p:pic>
        <p:nvPicPr>
          <p:cNvPr id="7" name="Picture 2"/>
          <p:cNvPicPr>
            <a:picLocks noChangeAspect="1" noChangeArrowheads="1"/>
          </p:cNvPicPr>
          <p:nvPr/>
        </p:nvPicPr>
        <p:blipFill>
          <a:blip r:embed="rId2"/>
          <a:srcRect/>
          <a:stretch>
            <a:fillRect/>
          </a:stretch>
        </p:blipFill>
        <p:spPr bwMode="auto">
          <a:xfrm>
            <a:off x="785786" y="2285992"/>
            <a:ext cx="6429420" cy="782967"/>
          </a:xfrm>
          <a:prstGeom prst="rect">
            <a:avLst/>
          </a:prstGeom>
          <a:noFill/>
          <a:ln w="9525">
            <a:noFill/>
            <a:miter lim="800000"/>
            <a:headEnd/>
            <a:tailEnd/>
          </a:ln>
          <a:effectLst/>
        </p:spPr>
      </p:pic>
      <p:pic>
        <p:nvPicPr>
          <p:cNvPr id="9" name="Picture 3"/>
          <p:cNvPicPr>
            <a:picLocks noChangeAspect="1" noChangeArrowheads="1"/>
          </p:cNvPicPr>
          <p:nvPr/>
        </p:nvPicPr>
        <p:blipFill>
          <a:blip r:embed="rId3"/>
          <a:srcRect/>
          <a:stretch>
            <a:fillRect/>
          </a:stretch>
        </p:blipFill>
        <p:spPr bwMode="auto">
          <a:xfrm>
            <a:off x="285719" y="3789042"/>
            <a:ext cx="4286281" cy="865357"/>
          </a:xfrm>
          <a:prstGeom prst="rect">
            <a:avLst/>
          </a:prstGeom>
          <a:noFill/>
          <a:ln w="9525">
            <a:noFill/>
            <a:miter lim="800000"/>
            <a:headEnd/>
            <a:tailEnd/>
          </a:ln>
          <a:effectLst/>
        </p:spPr>
      </p:pic>
      <p:pic>
        <p:nvPicPr>
          <p:cNvPr id="2" name="Picture 2">
            <a:extLst>
              <a:ext uri="{FF2B5EF4-FFF2-40B4-BE49-F238E27FC236}">
                <a16:creationId xmlns:a16="http://schemas.microsoft.com/office/drawing/2014/main" id="{AB781344-2B83-C2C2-4695-42A71AF7A2C9}"/>
              </a:ext>
            </a:extLst>
          </p:cNvPr>
          <p:cNvPicPr>
            <a:picLocks noChangeAspect="1" noChangeArrowheads="1"/>
          </p:cNvPicPr>
          <p:nvPr/>
        </p:nvPicPr>
        <p:blipFill>
          <a:blip r:embed="rId4"/>
          <a:srcRect/>
          <a:stretch>
            <a:fillRect/>
          </a:stretch>
        </p:blipFill>
        <p:spPr bwMode="auto">
          <a:xfrm>
            <a:off x="1503516" y="5475733"/>
            <a:ext cx="6270640" cy="1027599"/>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a:spLocks noGrp="1"/>
          </p:cNvSpPr>
          <p:nvPr>
            <p:ph sz="quarter" idx="1"/>
          </p:nvPr>
        </p:nvSpPr>
        <p:spPr>
          <a:xfrm>
            <a:off x="179512" y="116632"/>
            <a:ext cx="8424936" cy="6741368"/>
          </a:xfrm>
        </p:spPr>
        <p:txBody>
          <a:bodyPr>
            <a:normAutofit fontScale="92500" lnSpcReduction="10000"/>
          </a:bodyPr>
          <a:lstStyle/>
          <a:p>
            <a:pPr algn="just" rtl="1">
              <a:buFont typeface="Courier New" pitchFamily="49" charset="0"/>
              <a:buChar char="o"/>
            </a:pPr>
            <a:r>
              <a:rPr lang="ar-DZ" sz="1800" dirty="0">
                <a:latin typeface="Simplified Arabic" pitchFamily="18" charset="-78"/>
                <a:cs typeface="Simplified Arabic" pitchFamily="18" charset="-78"/>
              </a:rPr>
              <a:t>.في هذا المثال سنبدأ المشروع بالمهمتين </a:t>
            </a:r>
            <a:r>
              <a:rPr lang="fr-FR" sz="1800" dirty="0">
                <a:latin typeface="Simplified Arabic" pitchFamily="18" charset="-78"/>
                <a:cs typeface="Simplified Arabic" pitchFamily="18" charset="-78"/>
              </a:rPr>
              <a:t> A</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B </a:t>
            </a:r>
            <a:r>
              <a:rPr lang="ar-DZ" sz="1800" dirty="0">
                <a:latin typeface="Simplified Arabic" pitchFamily="18" charset="-78"/>
                <a:cs typeface="Simplified Arabic" pitchFamily="18" charset="-78"/>
              </a:rPr>
              <a:t> في نفس الوقت ، ثم ننتظر 3 أيام حتى نستطيع البدء في المهمة  </a:t>
            </a:r>
            <a:r>
              <a:rPr lang="fr-FR" sz="1800" dirty="0">
                <a:latin typeface="Simplified Arabic" pitchFamily="18" charset="-78"/>
                <a:cs typeface="Simplified Arabic" pitchFamily="18" charset="-78"/>
              </a:rPr>
              <a:t>C </a:t>
            </a:r>
            <a:r>
              <a:rPr lang="ar-DZ" sz="1800" dirty="0">
                <a:latin typeface="Simplified Arabic" pitchFamily="18" charset="-78"/>
                <a:cs typeface="Simplified Arabic" pitchFamily="18" charset="-78"/>
              </a:rPr>
              <a:t>و بعدها ننتظر يوم واحد للعمل على المهمتين </a:t>
            </a:r>
            <a:r>
              <a:rPr lang="fr-FR" sz="1800" dirty="0">
                <a:latin typeface="Simplified Arabic" pitchFamily="18" charset="-78"/>
                <a:cs typeface="Simplified Arabic" pitchFamily="18" charset="-78"/>
              </a:rPr>
              <a:t> D</a:t>
            </a:r>
            <a:r>
              <a:rPr lang="ar-DZ" sz="1800" dirty="0">
                <a:latin typeface="Simplified Arabic" pitchFamily="18" charset="-78"/>
                <a:cs typeface="Simplified Arabic" pitchFamily="18" charset="-78"/>
              </a:rPr>
              <a:t>و</a:t>
            </a:r>
            <a:r>
              <a:rPr lang="fr-FR" sz="1800" dirty="0">
                <a:latin typeface="Simplified Arabic" pitchFamily="18" charset="-78"/>
                <a:cs typeface="Simplified Arabic" pitchFamily="18" charset="-78"/>
              </a:rPr>
              <a:t>E</a:t>
            </a:r>
            <a:r>
              <a:rPr lang="ar-DZ" sz="1800" dirty="0">
                <a:latin typeface="Simplified Arabic" pitchFamily="18" charset="-78"/>
                <a:cs typeface="Simplified Arabic" pitchFamily="18" charset="-78"/>
              </a:rPr>
              <a:t> ، بعدها نعتمد على المهمة </a:t>
            </a:r>
            <a:r>
              <a:rPr lang="fr-FR" sz="1800" dirty="0">
                <a:latin typeface="Simplified Arabic" pitchFamily="18" charset="-78"/>
                <a:cs typeface="Simplified Arabic" pitchFamily="18" charset="-78"/>
              </a:rPr>
              <a:t>F </a:t>
            </a:r>
            <a:r>
              <a:rPr lang="ar-DZ" sz="1800" dirty="0">
                <a:latin typeface="Simplified Arabic" pitchFamily="18" charset="-78"/>
                <a:cs typeface="Simplified Arabic" pitchFamily="18" charset="-78"/>
              </a:rPr>
              <a:t>لوحدها لأن </a:t>
            </a:r>
            <a:r>
              <a:rPr lang="fr-FR" sz="1800" dirty="0">
                <a:latin typeface="Simplified Arabic" pitchFamily="18" charset="-78"/>
                <a:cs typeface="Simplified Arabic" pitchFamily="18" charset="-78"/>
              </a:rPr>
              <a:t> G </a:t>
            </a:r>
            <a:r>
              <a:rPr lang="ar-DZ" sz="1800" dirty="0">
                <a:latin typeface="Simplified Arabic" pitchFamily="18" charset="-78"/>
                <a:cs typeface="Simplified Arabic" pitchFamily="18" charset="-78"/>
              </a:rPr>
              <a:t>تعتمد على إنهاء المهمة </a:t>
            </a:r>
            <a:r>
              <a:rPr lang="fr-FR" sz="1800" dirty="0">
                <a:latin typeface="Simplified Arabic" pitchFamily="18" charset="-78"/>
                <a:cs typeface="Simplified Arabic" pitchFamily="18" charset="-78"/>
              </a:rPr>
              <a:t> F .</a:t>
            </a:r>
          </a:p>
          <a:p>
            <a:pPr algn="just" rtl="1">
              <a:buFont typeface="Courier New" pitchFamily="49" charset="0"/>
              <a:buChar char="o"/>
            </a:pPr>
            <a:r>
              <a:rPr lang="ar-DZ" sz="1800" dirty="0">
                <a:latin typeface="Simplified Arabic" pitchFamily="18" charset="-78"/>
                <a:cs typeface="Simplified Arabic" pitchFamily="18" charset="-78"/>
              </a:rPr>
              <a:t>المهمة </a:t>
            </a:r>
            <a:r>
              <a:rPr lang="fr-FR" sz="1800" dirty="0">
                <a:latin typeface="Simplified Arabic" pitchFamily="18" charset="-78"/>
                <a:cs typeface="Simplified Arabic" pitchFamily="18" charset="-78"/>
              </a:rPr>
              <a:t> G </a:t>
            </a:r>
            <a:r>
              <a:rPr lang="ar-DZ" sz="1800" dirty="0">
                <a:latin typeface="Simplified Arabic" pitchFamily="18" charset="-78"/>
                <a:cs typeface="Simplified Arabic" pitchFamily="18" charset="-78"/>
              </a:rPr>
              <a:t> تعتمد على إكمال المهمتين </a:t>
            </a:r>
            <a:r>
              <a:rPr lang="fr-FR" sz="1800" dirty="0">
                <a:latin typeface="Simplified Arabic" pitchFamily="18" charset="-78"/>
                <a:cs typeface="Simplified Arabic" pitchFamily="18" charset="-78"/>
              </a:rPr>
              <a:t>E </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F</a:t>
            </a:r>
            <a:r>
              <a:rPr lang="ar-DZ" sz="1800" dirty="0">
                <a:latin typeface="Simplified Arabic" pitchFamily="18" charset="-78"/>
                <a:cs typeface="Simplified Arabic" pitchFamily="18" charset="-78"/>
              </a:rPr>
              <a:t> بكن المهمة </a:t>
            </a:r>
            <a:r>
              <a:rPr lang="fr-FR" sz="1800" dirty="0">
                <a:latin typeface="Simplified Arabic" pitchFamily="18" charset="-78"/>
                <a:cs typeface="Simplified Arabic" pitchFamily="18" charset="-78"/>
              </a:rPr>
              <a:t>F </a:t>
            </a:r>
            <a:r>
              <a:rPr lang="ar-DZ" sz="1800" dirty="0">
                <a:latin typeface="Simplified Arabic" pitchFamily="18" charset="-78"/>
                <a:cs typeface="Simplified Arabic" pitchFamily="18" charset="-78"/>
              </a:rPr>
              <a:t>لا يمكن بدئها حتى ننتهي من المهمة</a:t>
            </a:r>
            <a:r>
              <a:rPr lang="fr-FR" sz="1800" dirty="0">
                <a:latin typeface="Simplified Arabic" pitchFamily="18" charset="-78"/>
                <a:cs typeface="Simplified Arabic" pitchFamily="18" charset="-78"/>
              </a:rPr>
              <a:t>E </a:t>
            </a:r>
            <a:r>
              <a:rPr lang="ar-DZ" sz="1800" dirty="0">
                <a:latin typeface="Simplified Arabic" pitchFamily="18" charset="-78"/>
                <a:cs typeface="Simplified Arabic" pitchFamily="18" charset="-78"/>
              </a:rPr>
              <a:t> ، وستكون المدة بين المهمة </a:t>
            </a:r>
            <a:r>
              <a:rPr lang="fr-FR" sz="1800" dirty="0">
                <a:latin typeface="Simplified Arabic" pitchFamily="18" charset="-78"/>
                <a:cs typeface="Simplified Arabic" pitchFamily="18" charset="-78"/>
              </a:rPr>
              <a:t>E </a:t>
            </a:r>
            <a:r>
              <a:rPr lang="ar-DZ" sz="1800" dirty="0">
                <a:latin typeface="Simplified Arabic" pitchFamily="18" charset="-78"/>
                <a:cs typeface="Simplified Arabic" pitchFamily="18" charset="-78"/>
              </a:rPr>
              <a:t> حتى نبدأ في المهمة </a:t>
            </a:r>
            <a:r>
              <a:rPr lang="fr-FR" sz="1800" dirty="0">
                <a:latin typeface="Simplified Arabic" pitchFamily="18" charset="-78"/>
                <a:cs typeface="Simplified Arabic" pitchFamily="18" charset="-78"/>
              </a:rPr>
              <a:t>G </a:t>
            </a:r>
            <a:r>
              <a:rPr lang="ar-DZ" sz="1800" dirty="0">
                <a:latin typeface="Simplified Arabic" pitchFamily="18" charset="-78"/>
                <a:cs typeface="Simplified Arabic" pitchFamily="18" charset="-78"/>
              </a:rPr>
              <a:t> هي 6 أيام وهي عبارة عن مجموع المدة بين المهمة </a:t>
            </a:r>
            <a:r>
              <a:rPr lang="fr-FR" sz="1800" dirty="0">
                <a:latin typeface="Simplified Arabic" pitchFamily="18" charset="-78"/>
                <a:cs typeface="Simplified Arabic" pitchFamily="18" charset="-78"/>
              </a:rPr>
              <a:t>E</a:t>
            </a:r>
            <a:r>
              <a:rPr lang="ar-DZ" sz="1800" dirty="0">
                <a:latin typeface="Simplified Arabic" pitchFamily="18" charset="-78"/>
                <a:cs typeface="Simplified Arabic" pitchFamily="18" charset="-78"/>
              </a:rPr>
              <a:t>و</a:t>
            </a:r>
            <a:r>
              <a:rPr lang="fr-FR" sz="1800" dirty="0">
                <a:latin typeface="Simplified Arabic" pitchFamily="18" charset="-78"/>
                <a:cs typeface="Simplified Arabic" pitchFamily="18" charset="-78"/>
              </a:rPr>
              <a:t> </a:t>
            </a:r>
            <a:r>
              <a:rPr lang="ar-DZ" sz="1800" dirty="0">
                <a:latin typeface="Simplified Arabic" pitchFamily="18" charset="-78"/>
                <a:cs typeface="Simplified Arabic" pitchFamily="18" charset="-78"/>
              </a:rPr>
              <a:t> </a:t>
            </a:r>
            <a:r>
              <a:rPr lang="fr-FR" sz="1800" dirty="0">
                <a:latin typeface="Simplified Arabic" pitchFamily="18" charset="-78"/>
                <a:cs typeface="Simplified Arabic" pitchFamily="18" charset="-78"/>
              </a:rPr>
              <a:t>F</a:t>
            </a:r>
            <a:r>
              <a:rPr lang="ar-DZ" sz="1800" dirty="0">
                <a:latin typeface="Simplified Arabic" pitchFamily="18" charset="-78"/>
                <a:cs typeface="Simplified Arabic" pitchFamily="18" charset="-78"/>
              </a:rPr>
              <a:t> و بين </a:t>
            </a:r>
            <a:r>
              <a:rPr lang="fr-FR" sz="1800" dirty="0">
                <a:latin typeface="Simplified Arabic" pitchFamily="18" charset="-78"/>
                <a:cs typeface="Simplified Arabic" pitchFamily="18" charset="-78"/>
              </a:rPr>
              <a:t>F</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G </a:t>
            </a:r>
            <a:r>
              <a:rPr lang="ar-DZ" sz="1800" dirty="0">
                <a:latin typeface="Simplified Arabic" pitchFamily="18" charset="-78"/>
                <a:cs typeface="Simplified Arabic" pitchFamily="18" charset="-78"/>
              </a:rPr>
              <a:t>، لأننا لا</a:t>
            </a:r>
            <a:r>
              <a:rPr lang="fr-FR" sz="1800" dirty="0">
                <a:latin typeface="Simplified Arabic" pitchFamily="18" charset="-78"/>
                <a:cs typeface="Simplified Arabic" pitchFamily="18" charset="-78"/>
              </a:rPr>
              <a:t> </a:t>
            </a:r>
            <a:r>
              <a:rPr lang="ar-DZ" sz="1800" dirty="0">
                <a:latin typeface="Simplified Arabic" pitchFamily="18" charset="-78"/>
                <a:cs typeface="Simplified Arabic" pitchFamily="18" charset="-78"/>
              </a:rPr>
              <a:t>نستطيع البدء في المهمة </a:t>
            </a:r>
            <a:r>
              <a:rPr lang="fr-FR" sz="1800" dirty="0">
                <a:latin typeface="Simplified Arabic" pitchFamily="18" charset="-78"/>
                <a:cs typeface="Simplified Arabic" pitchFamily="18" charset="-78"/>
              </a:rPr>
              <a:t> G </a:t>
            </a:r>
            <a:r>
              <a:rPr lang="ar-DZ" sz="1800" dirty="0">
                <a:latin typeface="Simplified Arabic" pitchFamily="18" charset="-78"/>
                <a:cs typeface="Simplified Arabic" pitchFamily="18" charset="-78"/>
              </a:rPr>
              <a:t> إلا إذا انتهينا من المهمة  </a:t>
            </a:r>
            <a:r>
              <a:rPr lang="fr-FR" sz="1800" dirty="0">
                <a:latin typeface="Simplified Arabic" pitchFamily="18" charset="-78"/>
                <a:cs typeface="Simplified Arabic" pitchFamily="18" charset="-78"/>
              </a:rPr>
              <a:t> F</a:t>
            </a:r>
            <a:r>
              <a:rPr lang="ar-DZ" sz="1800" dirty="0">
                <a:latin typeface="Simplified Arabic" pitchFamily="18" charset="-78"/>
                <a:cs typeface="Simplified Arabic" pitchFamily="18" charset="-78"/>
              </a:rPr>
              <a:t> .</a:t>
            </a:r>
          </a:p>
          <a:p>
            <a:pPr algn="just" rtl="1">
              <a:buFont typeface="Courier New" pitchFamily="49" charset="0"/>
              <a:buChar char="o"/>
            </a:pPr>
            <a:r>
              <a:rPr lang="ar-DZ" sz="1800" dirty="0">
                <a:latin typeface="Simplified Arabic" pitchFamily="18" charset="-78"/>
                <a:cs typeface="Simplified Arabic" pitchFamily="18" charset="-78"/>
              </a:rPr>
              <a:t>نفس الشيء ينطبق غلى المهمة </a:t>
            </a:r>
            <a:r>
              <a:rPr lang="fr-FR" sz="1800" dirty="0">
                <a:latin typeface="Simplified Arabic" pitchFamily="18" charset="-78"/>
                <a:cs typeface="Simplified Arabic" pitchFamily="18" charset="-78"/>
              </a:rPr>
              <a:t>H </a:t>
            </a:r>
            <a:r>
              <a:rPr lang="ar-DZ" sz="1800" dirty="0">
                <a:latin typeface="Simplified Arabic" pitchFamily="18" charset="-78"/>
                <a:cs typeface="Simplified Arabic" pitchFamily="18" charset="-78"/>
              </a:rPr>
              <a:t> لا نبدأها حتى ننهي المهمة  </a:t>
            </a:r>
            <a:r>
              <a:rPr lang="fr-FR" sz="1800" dirty="0">
                <a:latin typeface="Simplified Arabic" pitchFamily="18" charset="-78"/>
                <a:cs typeface="Simplified Arabic" pitchFamily="18" charset="-78"/>
              </a:rPr>
              <a:t>G </a:t>
            </a:r>
            <a:r>
              <a:rPr lang="ar-DZ" sz="1800" dirty="0">
                <a:latin typeface="Simplified Arabic" pitchFamily="18" charset="-78"/>
                <a:cs typeface="Simplified Arabic" pitchFamily="18" charset="-78"/>
              </a:rPr>
              <a:t> وتكون المدة بين بدأ المهمة </a:t>
            </a:r>
            <a:r>
              <a:rPr lang="fr-FR" sz="1800" dirty="0">
                <a:latin typeface="Simplified Arabic" pitchFamily="18" charset="-78"/>
                <a:cs typeface="Simplified Arabic" pitchFamily="18" charset="-78"/>
              </a:rPr>
              <a:t>H </a:t>
            </a:r>
            <a:r>
              <a:rPr lang="ar-DZ" sz="1800" dirty="0">
                <a:latin typeface="Simplified Arabic" pitchFamily="18" charset="-78"/>
                <a:cs typeface="Simplified Arabic" pitchFamily="18" charset="-78"/>
              </a:rPr>
              <a:t> هي 6 أيام .</a:t>
            </a:r>
          </a:p>
          <a:p>
            <a:pPr algn="just" rtl="1">
              <a:buFont typeface="Courier New" pitchFamily="49" charset="0"/>
              <a:buChar char="o"/>
            </a:pPr>
            <a:r>
              <a:rPr lang="ar-DZ" sz="1800" dirty="0">
                <a:latin typeface="Simplified Arabic" pitchFamily="18" charset="-78"/>
                <a:cs typeface="Simplified Arabic" pitchFamily="18" charset="-78"/>
              </a:rPr>
              <a:t>وبالنسبة للمهمة </a:t>
            </a:r>
            <a:r>
              <a:rPr lang="fr-FR" sz="1800" dirty="0">
                <a:latin typeface="Simplified Arabic" pitchFamily="18" charset="-78"/>
                <a:cs typeface="Simplified Arabic" pitchFamily="18" charset="-78"/>
              </a:rPr>
              <a:t> L </a:t>
            </a:r>
            <a:r>
              <a:rPr lang="ar-DZ" sz="1800" dirty="0">
                <a:latin typeface="Simplified Arabic" pitchFamily="18" charset="-78"/>
                <a:cs typeface="Simplified Arabic" pitchFamily="18" charset="-78"/>
              </a:rPr>
              <a:t>لا نستطيع البدء </a:t>
            </a:r>
            <a:r>
              <a:rPr lang="ar-DZ" sz="1800" dirty="0" err="1">
                <a:latin typeface="Simplified Arabic" pitchFamily="18" charset="-78"/>
                <a:cs typeface="Simplified Arabic" pitchFamily="18" charset="-78"/>
              </a:rPr>
              <a:t>بها</a:t>
            </a:r>
            <a:r>
              <a:rPr lang="ar-DZ" sz="1800" dirty="0">
                <a:latin typeface="Simplified Arabic" pitchFamily="18" charset="-78"/>
                <a:cs typeface="Simplified Arabic" pitchFamily="18" charset="-78"/>
              </a:rPr>
              <a:t> حتى ننهي المهمتين </a:t>
            </a:r>
            <a:r>
              <a:rPr lang="fr-FR" sz="1800" dirty="0">
                <a:latin typeface="Simplified Arabic" pitchFamily="18" charset="-78"/>
                <a:cs typeface="Simplified Arabic" pitchFamily="18" charset="-78"/>
              </a:rPr>
              <a:t> J</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K </a:t>
            </a:r>
            <a:r>
              <a:rPr lang="ar-DZ" sz="1800" dirty="0">
                <a:latin typeface="Simplified Arabic" pitchFamily="18" charset="-78"/>
                <a:cs typeface="Simplified Arabic" pitchFamily="18" charset="-78"/>
              </a:rPr>
              <a:t>   و المدة اللازمة ليست متطابقة ، لذلك لا نستطيع </a:t>
            </a:r>
            <a:r>
              <a:rPr lang="ar-DZ" sz="1800" dirty="0" err="1">
                <a:latin typeface="Simplified Arabic" pitchFamily="18" charset="-78"/>
                <a:cs typeface="Simplified Arabic" pitchFamily="18" charset="-78"/>
              </a:rPr>
              <a:t>البدأ</a:t>
            </a:r>
            <a:r>
              <a:rPr lang="ar-DZ" sz="1800" dirty="0">
                <a:latin typeface="Simplified Arabic" pitchFamily="18" charset="-78"/>
                <a:cs typeface="Simplified Arabic" pitchFamily="18" charset="-78"/>
              </a:rPr>
              <a:t> في المهمة </a:t>
            </a:r>
            <a:r>
              <a:rPr lang="fr-FR" sz="1800" dirty="0">
                <a:latin typeface="Simplified Arabic" pitchFamily="18" charset="-78"/>
                <a:cs typeface="Simplified Arabic" pitchFamily="18" charset="-78"/>
              </a:rPr>
              <a:t>L</a:t>
            </a:r>
            <a:r>
              <a:rPr lang="ar-DZ" sz="1800" dirty="0">
                <a:latin typeface="Simplified Arabic" pitchFamily="18" charset="-78"/>
                <a:cs typeface="Simplified Arabic" pitchFamily="18" charset="-78"/>
              </a:rPr>
              <a:t> حتى ننهي المهمة التي تستغرق أطول مهمة </a:t>
            </a:r>
            <a:r>
              <a:rPr lang="fr-FR" sz="1800" dirty="0">
                <a:latin typeface="Simplified Arabic" pitchFamily="18" charset="-78"/>
                <a:cs typeface="Simplified Arabic" pitchFamily="18" charset="-78"/>
              </a:rPr>
              <a:t> K</a:t>
            </a:r>
            <a:r>
              <a:rPr lang="ar-DZ" sz="1800" dirty="0">
                <a:latin typeface="Simplified Arabic" pitchFamily="18" charset="-78"/>
                <a:cs typeface="Simplified Arabic" pitchFamily="18" charset="-78"/>
              </a:rPr>
              <a:t> .</a:t>
            </a:r>
          </a:p>
          <a:p>
            <a:pPr algn="just" rtl="1">
              <a:buFont typeface="Courier New" pitchFamily="49" charset="0"/>
              <a:buChar char="o"/>
            </a:pPr>
            <a:r>
              <a:rPr lang="ar-DZ" sz="1800" dirty="0">
                <a:latin typeface="Simplified Arabic" pitchFamily="18" charset="-78"/>
                <a:cs typeface="Simplified Arabic" pitchFamily="18" charset="-78"/>
              </a:rPr>
              <a:t>الشكل التالي نحدد فيه المسار الحرج للمشروع :</a:t>
            </a:r>
          </a:p>
          <a:p>
            <a:pPr algn="just" rtl="1">
              <a:buFont typeface="Courier New" pitchFamily="49" charset="0"/>
              <a:buChar char="o"/>
            </a:pPr>
            <a:endParaRPr lang="ar-DZ" sz="1800" dirty="0">
              <a:latin typeface="Simplified Arabic" pitchFamily="18" charset="-78"/>
              <a:cs typeface="Simplified Arabic" pitchFamily="18" charset="-78"/>
            </a:endParaRPr>
          </a:p>
          <a:p>
            <a:pPr algn="just" rtl="1">
              <a:buFont typeface="Courier New" pitchFamily="49" charset="0"/>
              <a:buChar char="o"/>
            </a:pPr>
            <a:endParaRPr lang="ar-DZ" sz="1800" dirty="0">
              <a:latin typeface="Simplified Arabic" pitchFamily="18" charset="-78"/>
              <a:cs typeface="Simplified Arabic" pitchFamily="18" charset="-78"/>
            </a:endParaRPr>
          </a:p>
          <a:p>
            <a:pPr algn="just" rtl="1">
              <a:buFont typeface="Courier New" pitchFamily="49" charset="0"/>
              <a:buChar char="o"/>
            </a:pPr>
            <a:endParaRPr lang="ar-DZ" sz="1800" dirty="0">
              <a:latin typeface="Simplified Arabic" pitchFamily="18" charset="-78"/>
              <a:cs typeface="Simplified Arabic" pitchFamily="18" charset="-78"/>
            </a:endParaRPr>
          </a:p>
          <a:p>
            <a:pPr marL="0" indent="0" algn="just" rtl="1">
              <a:buNone/>
            </a:pPr>
            <a:endParaRPr lang="ar-DZ" sz="1800" dirty="0">
              <a:latin typeface="Simplified Arabic" pitchFamily="18" charset="-78"/>
              <a:cs typeface="Simplified Arabic" pitchFamily="18" charset="-78"/>
            </a:endParaRPr>
          </a:p>
          <a:p>
            <a:pPr marL="0" indent="0" algn="just" rtl="1">
              <a:buNone/>
            </a:pPr>
            <a:r>
              <a:rPr lang="ar-DZ" sz="1800" dirty="0">
                <a:latin typeface="Simplified Arabic" pitchFamily="18" charset="-78"/>
                <a:cs typeface="Simplified Arabic" pitchFamily="18" charset="-78"/>
              </a:rPr>
              <a:t>هذه العملية تحتاج للقليل من التركيز حتى نستطيع معرفة أن المهام </a:t>
            </a:r>
            <a:r>
              <a:rPr lang="fr-FR" sz="1800" dirty="0">
                <a:latin typeface="Simplified Arabic" pitchFamily="18" charset="-78"/>
                <a:cs typeface="Simplified Arabic" pitchFamily="18" charset="-78"/>
              </a:rPr>
              <a:t>E </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 F</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G </a:t>
            </a:r>
            <a:r>
              <a:rPr lang="ar-DZ" sz="1800" dirty="0">
                <a:latin typeface="Simplified Arabic" pitchFamily="18" charset="-78"/>
                <a:cs typeface="Simplified Arabic" pitchFamily="18" charset="-78"/>
              </a:rPr>
              <a:t> يجب عملها بالتسلسل و أن المهمتين </a:t>
            </a:r>
            <a:r>
              <a:rPr lang="fr-FR" sz="1800" dirty="0">
                <a:latin typeface="Simplified Arabic" pitchFamily="18" charset="-78"/>
                <a:cs typeface="Simplified Arabic" pitchFamily="18" charset="-78"/>
              </a:rPr>
              <a:t> J</a:t>
            </a:r>
            <a:r>
              <a:rPr lang="ar-DZ" sz="1800" dirty="0">
                <a:latin typeface="Simplified Arabic" pitchFamily="18" charset="-78"/>
                <a:cs typeface="Simplified Arabic" pitchFamily="18" charset="-78"/>
              </a:rPr>
              <a:t>و </a:t>
            </a:r>
            <a:r>
              <a:rPr lang="fr-FR" sz="1800" dirty="0">
                <a:latin typeface="Simplified Arabic" pitchFamily="18" charset="-78"/>
                <a:cs typeface="Simplified Arabic" pitchFamily="18" charset="-78"/>
              </a:rPr>
              <a:t>K </a:t>
            </a:r>
            <a:r>
              <a:rPr lang="ar-DZ" sz="1800" dirty="0">
                <a:latin typeface="Simplified Arabic" pitchFamily="18" charset="-78"/>
                <a:cs typeface="Simplified Arabic" pitchFamily="18" charset="-78"/>
              </a:rPr>
              <a:t>نقدر على تنفيذهما بالتزامن في نفس الوقت وأن المهمة </a:t>
            </a:r>
            <a:r>
              <a:rPr lang="fr-FR" sz="1800" dirty="0">
                <a:latin typeface="Simplified Arabic" pitchFamily="18" charset="-78"/>
                <a:cs typeface="Simplified Arabic" pitchFamily="18" charset="-78"/>
              </a:rPr>
              <a:t>L </a:t>
            </a:r>
            <a:r>
              <a:rPr lang="ar-DZ" sz="1800" dirty="0">
                <a:latin typeface="Simplified Arabic" pitchFamily="18" charset="-78"/>
                <a:cs typeface="Simplified Arabic" pitchFamily="18" charset="-78"/>
              </a:rPr>
              <a:t> لن نستطيع البدء فيها  حتى ننهي المهمة </a:t>
            </a:r>
            <a:r>
              <a:rPr lang="fr-FR" sz="1800" dirty="0">
                <a:latin typeface="Simplified Arabic" pitchFamily="18" charset="-78"/>
                <a:cs typeface="Simplified Arabic" pitchFamily="18" charset="-78"/>
              </a:rPr>
              <a:t> K </a:t>
            </a:r>
            <a:r>
              <a:rPr lang="ar-DZ" sz="1800" dirty="0">
                <a:latin typeface="Simplified Arabic" pitchFamily="18" charset="-78"/>
                <a:cs typeface="Simplified Arabic" pitchFamily="18" charset="-78"/>
              </a:rPr>
              <a:t>لأن مدتها أطول من </a:t>
            </a:r>
            <a:r>
              <a:rPr lang="fr-FR" sz="1800" dirty="0">
                <a:latin typeface="Simplified Arabic" pitchFamily="18" charset="-78"/>
                <a:cs typeface="Simplified Arabic" pitchFamily="18" charset="-78"/>
              </a:rPr>
              <a:t>J </a:t>
            </a:r>
            <a:r>
              <a:rPr lang="ar-DZ" sz="1800" dirty="0">
                <a:latin typeface="Simplified Arabic" pitchFamily="18" charset="-78"/>
                <a:cs typeface="Simplified Arabic" pitchFamily="18" charset="-78"/>
              </a:rPr>
              <a:t> .</a:t>
            </a:r>
          </a:p>
          <a:p>
            <a:pPr marL="0" indent="0" algn="just" rtl="1">
              <a:buNone/>
            </a:pPr>
            <a:r>
              <a:rPr lang="ar-DZ" sz="1800" dirty="0">
                <a:latin typeface="Simplified Arabic" pitchFamily="18" charset="-78"/>
                <a:cs typeface="Simplified Arabic" pitchFamily="18" charset="-78"/>
              </a:rPr>
              <a:t>والآن نستطيع </a:t>
            </a:r>
            <a:r>
              <a:rPr lang="ar-DZ" sz="1800" dirty="0" err="1">
                <a:latin typeface="Simplified Arabic" pitchFamily="18" charset="-78"/>
                <a:cs typeface="Simplified Arabic" pitchFamily="18" charset="-78"/>
              </a:rPr>
              <a:t>البدأ</a:t>
            </a:r>
            <a:r>
              <a:rPr lang="ar-DZ" sz="1800" dirty="0">
                <a:latin typeface="Simplified Arabic" pitchFamily="18" charset="-78"/>
                <a:cs typeface="Simplified Arabic" pitchFamily="18" charset="-78"/>
              </a:rPr>
              <a:t> بحساب مدة لمشروع المتصلة في المسار الحرج بجمع المدة الزمنية للمسار</a:t>
            </a:r>
          </a:p>
          <a:p>
            <a:pPr marL="0" indent="0" algn="just" rtl="1">
              <a:buNone/>
            </a:pPr>
            <a:r>
              <a:rPr lang="fr-FR" sz="1800" dirty="0">
                <a:solidFill>
                  <a:srgbClr val="FF0000"/>
                </a:solidFill>
                <a:latin typeface="Simplified Arabic" pitchFamily="18" charset="-78"/>
                <a:cs typeface="Simplified Arabic" pitchFamily="18" charset="-78"/>
              </a:rPr>
              <a:t>= 2 + 4 + 2 + 4 + 2 + 1 + 3 </a:t>
            </a:r>
            <a:r>
              <a:rPr lang="ar-DZ" sz="1800" dirty="0">
                <a:solidFill>
                  <a:srgbClr val="FF0000"/>
                </a:solidFill>
                <a:latin typeface="Simplified Arabic" pitchFamily="18" charset="-78"/>
                <a:cs typeface="Simplified Arabic" pitchFamily="18" charset="-78"/>
              </a:rPr>
              <a:t>18 يوم</a:t>
            </a:r>
          </a:p>
          <a:p>
            <a:pPr marL="0" indent="0" algn="just" rtl="1">
              <a:buNone/>
            </a:pPr>
            <a:r>
              <a:rPr lang="ar-DZ" sz="1800" dirty="0">
                <a:latin typeface="Simplified Arabic" pitchFamily="18" charset="-78"/>
                <a:cs typeface="Simplified Arabic" pitchFamily="18" charset="-78"/>
              </a:rPr>
              <a:t>وهي أيام عمل لتشمل على أيام الإجازات التي لن يتم العمل فيها .</a:t>
            </a:r>
          </a:p>
          <a:p>
            <a:pPr marL="342900" indent="-342900" algn="just" rtl="1">
              <a:buClr>
                <a:schemeClr val="accent1">
                  <a:lumMod val="75000"/>
                </a:schemeClr>
              </a:buClr>
              <a:buSzPct val="100000"/>
              <a:buFont typeface="+mj-lt"/>
              <a:buAutoNum type="arabicPeriod" startAt="4"/>
            </a:pPr>
            <a:r>
              <a:rPr lang="ar-DZ" sz="1800" dirty="0">
                <a:latin typeface="Simplified Arabic" pitchFamily="18" charset="-78"/>
                <a:cs typeface="Simplified Arabic" pitchFamily="18" charset="-78"/>
              </a:rPr>
              <a:t>إعداد الجدول الزمني : </a:t>
            </a:r>
          </a:p>
          <a:p>
            <a:pPr marL="342900" indent="-342900" algn="just" rtl="1">
              <a:buClr>
                <a:schemeClr val="accent1">
                  <a:lumMod val="75000"/>
                </a:schemeClr>
              </a:buClr>
              <a:buSzPct val="100000"/>
              <a:buNone/>
            </a:pPr>
            <a:r>
              <a:rPr lang="ar-DZ" sz="1800" dirty="0">
                <a:latin typeface="Simplified Arabic" pitchFamily="18" charset="-78"/>
                <a:cs typeface="Simplified Arabic" pitchFamily="18" charset="-78"/>
              </a:rPr>
              <a:t>هناك طريقتين لإعداد الجدول الزمني ، وهذا يعتمد على عمل المخطط سيقوم بوضع تاريخ انتهاء بحسب رغبته أو أنه يوجد تاريخ محدد مسبقا ويجب تسليم المشروع قبل نهايته .</a:t>
            </a:r>
          </a:p>
          <a:p>
            <a:pPr algn="just" rtl="1">
              <a:buFont typeface="Courier New" pitchFamily="49" charset="0"/>
              <a:buChar char="o"/>
            </a:pPr>
            <a:endParaRPr lang="ar-DZ" sz="1800" dirty="0">
              <a:latin typeface="Simplified Arabic" pitchFamily="18" charset="-78"/>
              <a:cs typeface="Simplified Arabic" pitchFamily="18" charset="-78"/>
            </a:endParaRPr>
          </a:p>
          <a:p>
            <a:pPr algn="just" rtl="1">
              <a:buNone/>
            </a:pPr>
            <a:endParaRPr lang="fr-FR" dirty="0"/>
          </a:p>
        </p:txBody>
      </p:sp>
      <p:pic>
        <p:nvPicPr>
          <p:cNvPr id="2" name="Picture 3">
            <a:extLst>
              <a:ext uri="{FF2B5EF4-FFF2-40B4-BE49-F238E27FC236}">
                <a16:creationId xmlns:a16="http://schemas.microsoft.com/office/drawing/2014/main" id="{D1B515B6-13BA-0D9F-C88B-9C744365E854}"/>
              </a:ext>
            </a:extLst>
          </p:cNvPr>
          <p:cNvPicPr>
            <a:picLocks noChangeAspect="1" noChangeArrowheads="1"/>
          </p:cNvPicPr>
          <p:nvPr/>
        </p:nvPicPr>
        <p:blipFill>
          <a:blip r:embed="rId2"/>
          <a:srcRect/>
          <a:stretch>
            <a:fillRect/>
          </a:stretch>
        </p:blipFill>
        <p:spPr bwMode="auto">
          <a:xfrm>
            <a:off x="1821638" y="2924944"/>
            <a:ext cx="5500724" cy="1008112"/>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8892480" cy="6858000"/>
          </a:xfrm>
        </p:spPr>
        <p:txBody>
          <a:bodyPr>
            <a:normAutofit/>
          </a:bodyPr>
          <a:lstStyle/>
          <a:p>
            <a:pPr algn="r" rtl="1">
              <a:buNone/>
            </a:pPr>
            <a:r>
              <a:rPr lang="ar-DZ" sz="1800" u="sng" dirty="0">
                <a:solidFill>
                  <a:schemeClr val="accent2">
                    <a:lumMod val="75000"/>
                  </a:schemeClr>
                </a:solidFill>
                <a:latin typeface="Simplified Arabic" pitchFamily="18" charset="-78"/>
                <a:cs typeface="Simplified Arabic" pitchFamily="18" charset="-78"/>
              </a:rPr>
              <a:t>أولا : تحديد تاريخ الانتهاء </a:t>
            </a:r>
            <a:r>
              <a:rPr lang="fr-FR" sz="1800" u="sng" dirty="0">
                <a:solidFill>
                  <a:schemeClr val="accent2">
                    <a:lumMod val="75000"/>
                  </a:schemeClr>
                </a:solidFill>
                <a:latin typeface="Simplified Arabic" pitchFamily="18" charset="-78"/>
                <a:cs typeface="Simplified Arabic" pitchFamily="18" charset="-78"/>
              </a:rPr>
              <a:t> </a:t>
            </a:r>
            <a:r>
              <a:rPr lang="fr-FR" sz="1800" u="sng" dirty="0" err="1">
                <a:solidFill>
                  <a:schemeClr val="accent2">
                    <a:lumMod val="75000"/>
                  </a:schemeClr>
                </a:solidFill>
                <a:latin typeface="Simplified Arabic" pitchFamily="18" charset="-78"/>
                <a:cs typeface="Simplified Arabic" pitchFamily="18" charset="-78"/>
              </a:rPr>
              <a:t>Fining</a:t>
            </a:r>
            <a:r>
              <a:rPr lang="fr-FR" sz="1800" u="sng" dirty="0">
                <a:solidFill>
                  <a:schemeClr val="accent2">
                    <a:lumMod val="75000"/>
                  </a:schemeClr>
                </a:solidFill>
                <a:latin typeface="Simplified Arabic" pitchFamily="18" charset="-78"/>
                <a:cs typeface="Simplified Arabic" pitchFamily="18" charset="-78"/>
              </a:rPr>
              <a:t> a </a:t>
            </a:r>
            <a:r>
              <a:rPr lang="fr-FR" sz="1800" u="sng" dirty="0" err="1">
                <a:solidFill>
                  <a:schemeClr val="accent2">
                    <a:lumMod val="75000"/>
                  </a:schemeClr>
                </a:solidFill>
                <a:latin typeface="Simplified Arabic" pitchFamily="18" charset="-78"/>
                <a:cs typeface="Simplified Arabic" pitchFamily="18" charset="-78"/>
              </a:rPr>
              <a:t>completion</a:t>
            </a:r>
            <a:r>
              <a:rPr lang="fr-FR" sz="1800" u="sng" dirty="0">
                <a:solidFill>
                  <a:schemeClr val="accent2">
                    <a:lumMod val="75000"/>
                  </a:schemeClr>
                </a:solidFill>
                <a:latin typeface="Simplified Arabic" pitchFamily="18" charset="-78"/>
                <a:cs typeface="Simplified Arabic" pitchFamily="18" charset="-78"/>
              </a:rPr>
              <a:t> </a:t>
            </a:r>
            <a:r>
              <a:rPr lang="ar-DZ" sz="1800" u="sng" dirty="0">
                <a:solidFill>
                  <a:schemeClr val="accent2">
                    <a:lumMod val="75000"/>
                  </a:schemeClr>
                </a:solidFill>
                <a:latin typeface="Simplified Arabic" pitchFamily="18" charset="-78"/>
                <a:cs typeface="Simplified Arabic" pitchFamily="18" charset="-78"/>
              </a:rPr>
              <a:t>: </a:t>
            </a:r>
          </a:p>
          <a:p>
            <a:pPr algn="r" rtl="1">
              <a:buNone/>
            </a:pPr>
            <a:r>
              <a:rPr lang="ar-DZ" sz="1800" dirty="0">
                <a:latin typeface="Simplified Arabic" pitchFamily="18" charset="-78"/>
                <a:cs typeface="Simplified Arabic" pitchFamily="18" charset="-78"/>
              </a:rPr>
              <a:t>نفترض أن </a:t>
            </a:r>
            <a:r>
              <a:rPr lang="ar-DZ" sz="1800" dirty="0" err="1">
                <a:latin typeface="Simplified Arabic" pitchFamily="18" charset="-78"/>
                <a:cs typeface="Simplified Arabic" pitchFamily="18" charset="-78"/>
              </a:rPr>
              <a:t>ادارة</a:t>
            </a:r>
            <a:r>
              <a:rPr lang="ar-DZ" sz="1800" dirty="0">
                <a:latin typeface="Simplified Arabic" pitchFamily="18" charset="-78"/>
                <a:cs typeface="Simplified Arabic" pitchFamily="18" charset="-78"/>
              </a:rPr>
              <a:t> المستشفى كانت تثق بالمقاول وقاموا بسؤاله عن المدة المتوقعة للانتهاء من تجديد الجناح الخاص بالمستشفى ، والسؤال سيكون متى يمكن أن يتم تسليم هذا المشروع ؟ </a:t>
            </a:r>
          </a:p>
          <a:p>
            <a:pPr algn="r" rtl="1">
              <a:buFont typeface="Courier New" pitchFamily="49" charset="0"/>
              <a:buChar char="o"/>
            </a:pPr>
            <a:r>
              <a:rPr lang="ar-DZ" sz="1800" dirty="0">
                <a:latin typeface="Simplified Arabic" pitchFamily="18" charset="-78"/>
                <a:cs typeface="Simplified Arabic" pitchFamily="18" charset="-78"/>
              </a:rPr>
              <a:t>المخطط سيكون قد انتهى من عمل شبكة توضيحية للمشروع كما في الشكل السابق ، بافتراض أن المخطط بع أن قام بالترتيبات اللازمة يتوقع بأننا قادرين على البدء في المشروع في يوم الاثنين الموافق ل01/09/2008 و المشروع يستغرق 18 يوم عمل وعند توزيعها على التقويم تكون بالشكل التالي:  </a:t>
            </a: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Courier New" pitchFamily="49" charset="0"/>
              <a:buChar char="o"/>
            </a:pPr>
            <a:endParaRPr lang="ar-DZ" sz="1800" dirty="0">
              <a:latin typeface="Simplified Arabic" pitchFamily="18" charset="-78"/>
              <a:cs typeface="Simplified Arabic" pitchFamily="18" charset="-78"/>
            </a:endParaRPr>
          </a:p>
          <a:p>
            <a:pPr algn="r" rtl="1">
              <a:buFont typeface="Arial" pitchFamily="34" charset="0"/>
              <a:buChar char="•"/>
            </a:pPr>
            <a:r>
              <a:rPr lang="ar-DZ" sz="1800" dirty="0">
                <a:latin typeface="Simplified Arabic" pitchFamily="18" charset="-78"/>
                <a:cs typeface="Simplified Arabic" pitchFamily="18" charset="-78"/>
              </a:rPr>
              <a:t>ويجب الانتباه إلى الإجازات الوطنية و الأعياد وغيرها أثناء التوزيع للأيام في التقويم ، والآن يستطيع المقاول أن يخبر إدارة المستشفى بأنه يحتاج إلى 24 يوم تشمل الإجازات أو يستطيع أن يجدد التاريخ الذي يستطيع فيه المستشفى قبول مرضى جدد في هذا الجناح وهو 24/09/2008 .</a:t>
            </a:r>
          </a:p>
          <a:p>
            <a:pPr algn="r" rtl="1">
              <a:buNone/>
            </a:pPr>
            <a:r>
              <a:rPr lang="ar-DZ" sz="1800" u="sng" dirty="0">
                <a:solidFill>
                  <a:schemeClr val="accent2">
                    <a:lumMod val="75000"/>
                  </a:schemeClr>
                </a:solidFill>
              </a:rPr>
              <a:t>ثانيا : التخطيط بحسب </a:t>
            </a:r>
            <a:r>
              <a:rPr lang="ar-DZ" sz="1800" u="sng" dirty="0" err="1">
                <a:solidFill>
                  <a:schemeClr val="accent2">
                    <a:lumMod val="75000"/>
                  </a:schemeClr>
                </a:solidFill>
              </a:rPr>
              <a:t>تارخ</a:t>
            </a:r>
            <a:r>
              <a:rPr lang="ar-DZ" sz="1800" u="sng" dirty="0">
                <a:solidFill>
                  <a:schemeClr val="accent2">
                    <a:lumMod val="75000"/>
                  </a:schemeClr>
                </a:solidFill>
              </a:rPr>
              <a:t> الانتهاء المحدد مسبقا </a:t>
            </a:r>
            <a:r>
              <a:rPr lang="fr-FR" sz="1800" u="sng" dirty="0" err="1">
                <a:solidFill>
                  <a:schemeClr val="accent2">
                    <a:lumMod val="75000"/>
                  </a:schemeClr>
                </a:solidFill>
              </a:rPr>
              <a:t>pre-ditermined</a:t>
            </a:r>
            <a:r>
              <a:rPr lang="fr-FR" sz="1800" u="sng" dirty="0">
                <a:solidFill>
                  <a:schemeClr val="accent2">
                    <a:lumMod val="75000"/>
                  </a:schemeClr>
                </a:solidFill>
              </a:rPr>
              <a:t> </a:t>
            </a:r>
            <a:r>
              <a:rPr lang="fr-FR" sz="1800" u="sng" dirty="0" err="1">
                <a:solidFill>
                  <a:schemeClr val="accent2">
                    <a:lumMod val="75000"/>
                  </a:schemeClr>
                </a:solidFill>
              </a:rPr>
              <a:t>completion</a:t>
            </a:r>
            <a:r>
              <a:rPr lang="fr-FR" sz="1800" u="sng" dirty="0">
                <a:solidFill>
                  <a:schemeClr val="accent2">
                    <a:lumMod val="75000"/>
                  </a:schemeClr>
                </a:solidFill>
              </a:rPr>
              <a:t> date </a:t>
            </a:r>
          </a:p>
          <a:p>
            <a:pPr algn="r" rtl="1">
              <a:buNone/>
            </a:pPr>
            <a:r>
              <a:rPr lang="ar-DZ" sz="1800" dirty="0"/>
              <a:t>لنقترض أن إدارة المستشفى طلبت من المقاول أن ينتهي من العمل قبل تاريخ 15/10/2008 هنا سيقوم المخطط بنفس </a:t>
            </a:r>
            <a:r>
              <a:rPr lang="ar-DZ" sz="1800" dirty="0" err="1"/>
              <a:t>ماقام</a:t>
            </a:r>
            <a:r>
              <a:rPr lang="ar-DZ" sz="1800" dirty="0"/>
              <a:t> به في الطريقة الأولى ، أي أنه سيقوم بتوزيع العمل في التقويم لكنه سيعمل بشكل عكسي أي أنه سيبدأ من تاريخ 15/10/2008 ويعود لليوم الذي قبله حتى يوزع جميع الأيام 18 المطلوبة للانتهاء من المشروع وبعد الانتهاء سيعرف التاريخ المناسب الذي يجب أن يبدأ فيه عللا الأكثر حتى يستطيع تسليم المشروع في الوقت المحدد .  </a:t>
            </a:r>
            <a:r>
              <a:rPr lang="ar-DZ" sz="1800" dirty="0">
                <a:latin typeface="Simplified Arabic" pitchFamily="18" charset="-78"/>
                <a:cs typeface="Simplified Arabic" pitchFamily="18" charset="-78"/>
              </a:rPr>
              <a:t> </a:t>
            </a:r>
            <a:endParaRPr lang="fr-FR" sz="1800" dirty="0">
              <a:latin typeface="Simplified Arabic" pitchFamily="18" charset="-78"/>
              <a:cs typeface="Simplified Arabic" pitchFamily="18" charset="-78"/>
            </a:endParaRPr>
          </a:p>
        </p:txBody>
      </p:sp>
      <p:pic>
        <p:nvPicPr>
          <p:cNvPr id="4" name="Picture 2"/>
          <p:cNvPicPr>
            <a:picLocks noChangeAspect="1" noChangeArrowheads="1"/>
          </p:cNvPicPr>
          <p:nvPr/>
        </p:nvPicPr>
        <p:blipFill>
          <a:blip r:embed="rId2"/>
          <a:srcRect/>
          <a:stretch>
            <a:fillRect/>
          </a:stretch>
        </p:blipFill>
        <p:spPr bwMode="auto">
          <a:xfrm>
            <a:off x="1691680" y="1916832"/>
            <a:ext cx="5072098" cy="2372274"/>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just" rtl="1"/>
            <a:r>
              <a:rPr lang="ar-DZ" b="1" dirty="0">
                <a:solidFill>
                  <a:schemeClr val="tx1"/>
                </a:solidFill>
                <a:latin typeface="Simplified Arabic" pitchFamily="18" charset="-78"/>
                <a:cs typeface="Simplified Arabic" pitchFamily="18" charset="-78"/>
              </a:rPr>
              <a:t>الخاتمة </a:t>
            </a:r>
            <a:endParaRPr lang="fr-FR" b="1" dirty="0">
              <a:solidFill>
                <a:schemeClr val="tx1"/>
              </a:solidFill>
              <a:latin typeface="Simplified Arabic" pitchFamily="18" charset="-78"/>
              <a:cs typeface="Simplified Arabic" pitchFamily="18" charset="-78"/>
            </a:endParaRPr>
          </a:p>
        </p:txBody>
      </p:sp>
      <p:sp>
        <p:nvSpPr>
          <p:cNvPr id="3" name="Espace réservé du contenu 2"/>
          <p:cNvSpPr>
            <a:spLocks noGrp="1"/>
          </p:cNvSpPr>
          <p:nvPr>
            <p:ph sz="quarter" idx="1"/>
          </p:nvPr>
        </p:nvSpPr>
        <p:spPr/>
        <p:txBody>
          <a:bodyPr>
            <a:normAutofit/>
          </a:bodyPr>
          <a:lstStyle/>
          <a:p>
            <a:pPr marL="0" indent="0" algn="just" rtl="1">
              <a:buNone/>
            </a:pPr>
            <a:r>
              <a:rPr lang="ar-DZ" sz="2000" dirty="0">
                <a:latin typeface="Simplified Arabic" pitchFamily="18" charset="-78"/>
                <a:cs typeface="Simplified Arabic" pitchFamily="18" charset="-78"/>
              </a:rPr>
              <a:t>إن إعداد دراسة الجدوى للمشروع الاستثماري هي في الأصل سلسلة من الدراسات المتزايدة </a:t>
            </a:r>
            <a:r>
              <a:rPr lang="ar-DZ" sz="2000" dirty="0" err="1">
                <a:latin typeface="Simplified Arabic" pitchFamily="18" charset="-78"/>
                <a:cs typeface="Simplified Arabic" pitchFamily="18" charset="-78"/>
              </a:rPr>
              <a:t>و</a:t>
            </a:r>
            <a:r>
              <a:rPr lang="ar-DZ" sz="2000" dirty="0">
                <a:latin typeface="Simplified Arabic" pitchFamily="18" charset="-78"/>
                <a:cs typeface="Simplified Arabic" pitchFamily="18" charset="-78"/>
              </a:rPr>
              <a:t> المتكاملة  الجوانب مختلفة في المشروع ، منذ ظهوره كفكرة إلى حين الوصول إلى القرار النهائي بقبوله أو رفضه وانجاز هذه الدراسة يتوقف على مدى توفر كافة البيانات والمعلومات ذات الصلة بالأهداف الأساسية للمشروع  </a:t>
            </a:r>
            <a:endParaRPr lang="fr-FR" sz="20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just" rtl="1"/>
            <a:r>
              <a:rPr lang="ar-DZ" b="1" dirty="0">
                <a:solidFill>
                  <a:schemeClr val="tx1"/>
                </a:solidFill>
                <a:latin typeface="Simplified Arabic" pitchFamily="18" charset="-78"/>
                <a:cs typeface="Simplified Arabic" pitchFamily="18" charset="-78"/>
              </a:rPr>
              <a:t>قائمة المراجع </a:t>
            </a:r>
            <a:endParaRPr lang="fr-FR" b="1" dirty="0">
              <a:solidFill>
                <a:schemeClr val="tx1"/>
              </a:solidFill>
              <a:latin typeface="Simplified Arabic" pitchFamily="18" charset="-78"/>
              <a:cs typeface="Simplified Arabic" pitchFamily="18" charset="-78"/>
            </a:endParaRPr>
          </a:p>
        </p:txBody>
      </p:sp>
      <p:sp>
        <p:nvSpPr>
          <p:cNvPr id="3" name="Espace réservé du contenu 2"/>
          <p:cNvSpPr>
            <a:spLocks noGrp="1"/>
          </p:cNvSpPr>
          <p:nvPr>
            <p:ph sz="quarter" idx="1"/>
          </p:nvPr>
        </p:nvSpPr>
        <p:spPr/>
        <p:txBody>
          <a:bodyPr>
            <a:normAutofit/>
          </a:bodyPr>
          <a:lstStyle/>
          <a:p>
            <a:pPr algn="just" rtl="1"/>
            <a:r>
              <a:rPr lang="ar-DZ" sz="2000" dirty="0">
                <a:latin typeface="Simplified Arabic" pitchFamily="18" charset="-78"/>
                <a:cs typeface="Simplified Arabic" pitchFamily="18" charset="-78"/>
              </a:rPr>
              <a:t>كتاب إدارة وجدولة المشاريع : خطوات تخطيط وتنظيم وجدولة مراحل تنفيذ المشروع وكيفية الرقابة عليها ، للكاتب ماضي محمد توفيق ، القاهرة ، الدار الجامعية ، 2000</a:t>
            </a:r>
          </a:p>
          <a:p>
            <a:pPr algn="just" rtl="1"/>
            <a:r>
              <a:rPr lang="ar-DZ" sz="2000" dirty="0">
                <a:latin typeface="Simplified Arabic" pitchFamily="18" charset="-78"/>
                <a:cs typeface="Simplified Arabic" pitchFamily="18" charset="-78"/>
              </a:rPr>
              <a:t>كتاب تحليل وتقييم لمشاريع ، للكاتب </a:t>
            </a:r>
            <a:r>
              <a:rPr lang="ar-DZ" sz="2000" dirty="0" err="1">
                <a:latin typeface="Simplified Arabic" pitchFamily="18" charset="-78"/>
                <a:cs typeface="Simplified Arabic" pitchFamily="18" charset="-78"/>
              </a:rPr>
              <a:t>اليحيى</a:t>
            </a:r>
            <a:r>
              <a:rPr lang="ar-DZ" sz="2000" dirty="0">
                <a:latin typeface="Simplified Arabic" pitchFamily="18" charset="-78"/>
                <a:cs typeface="Simplified Arabic" pitchFamily="18" charset="-78"/>
              </a:rPr>
              <a:t> حسين حسين </a:t>
            </a:r>
            <a:r>
              <a:rPr lang="ar-DZ" sz="2000" dirty="0" err="1">
                <a:latin typeface="Simplified Arabic" pitchFamily="18" charset="-78"/>
                <a:cs typeface="Simplified Arabic" pitchFamily="18" charset="-78"/>
              </a:rPr>
              <a:t>خربوش</a:t>
            </a:r>
            <a:r>
              <a:rPr lang="ar-DZ" sz="2000" dirty="0">
                <a:latin typeface="Simplified Arabic" pitchFamily="18" charset="-78"/>
                <a:cs typeface="Simplified Arabic" pitchFamily="18" charset="-78"/>
              </a:rPr>
              <a:t> محفوظ جودة ، مصر ، الشركة العربية المتحدة للتسويق </a:t>
            </a:r>
            <a:r>
              <a:rPr lang="ar-DZ" sz="2000" dirty="0" err="1">
                <a:latin typeface="Simplified Arabic" pitchFamily="18" charset="-78"/>
                <a:cs typeface="Simplified Arabic" pitchFamily="18" charset="-78"/>
              </a:rPr>
              <a:t>و</a:t>
            </a:r>
            <a:r>
              <a:rPr lang="ar-DZ" sz="2000" dirty="0">
                <a:latin typeface="Simplified Arabic" pitchFamily="18" charset="-78"/>
                <a:cs typeface="Simplified Arabic" pitchFamily="18" charset="-78"/>
              </a:rPr>
              <a:t> </a:t>
            </a:r>
            <a:r>
              <a:rPr lang="ar-DZ" sz="2000" dirty="0" err="1">
                <a:latin typeface="Simplified Arabic" pitchFamily="18" charset="-78"/>
                <a:cs typeface="Simplified Arabic" pitchFamily="18" charset="-78"/>
              </a:rPr>
              <a:t>التوريدات</a:t>
            </a:r>
            <a:r>
              <a:rPr lang="ar-DZ" sz="2000" dirty="0">
                <a:latin typeface="Simplified Arabic" pitchFamily="18" charset="-78"/>
                <a:cs typeface="Simplified Arabic" pitchFamily="18" charset="-78"/>
              </a:rPr>
              <a:t> ، 2009</a:t>
            </a:r>
            <a:endParaRPr lang="fr-FR" sz="20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7467600" cy="846158"/>
          </a:xfrm>
        </p:spPr>
        <p:txBody>
          <a:bodyPr>
            <a:normAutofit/>
          </a:bodyPr>
          <a:lstStyle/>
          <a:p>
            <a:pPr algn="r" rtl="1"/>
            <a:r>
              <a:rPr lang="ar-DZ" sz="4000" b="1" dirty="0">
                <a:solidFill>
                  <a:schemeClr val="tx1"/>
                </a:solidFill>
                <a:latin typeface="Simplified Arabic" pitchFamily="18" charset="-78"/>
                <a:cs typeface="Simplified Arabic" pitchFamily="18" charset="-78"/>
              </a:rPr>
              <a:t>خطة البحث </a:t>
            </a:r>
            <a:endParaRPr lang="fr-FR" sz="4000" b="1" dirty="0">
              <a:solidFill>
                <a:schemeClr val="tx1"/>
              </a:solidFill>
              <a:latin typeface="Simplified Arabic" pitchFamily="18" charset="-78"/>
              <a:cs typeface="Simplified Arabic" pitchFamily="18" charset="-78"/>
            </a:endParaRPr>
          </a:p>
        </p:txBody>
      </p:sp>
      <p:sp>
        <p:nvSpPr>
          <p:cNvPr id="3" name="Espace réservé du contenu 2"/>
          <p:cNvSpPr>
            <a:spLocks noGrp="1"/>
          </p:cNvSpPr>
          <p:nvPr>
            <p:ph sz="quarter" idx="1"/>
          </p:nvPr>
        </p:nvSpPr>
        <p:spPr>
          <a:xfrm>
            <a:off x="357158" y="1357298"/>
            <a:ext cx="7467600" cy="4873752"/>
          </a:xfrm>
        </p:spPr>
        <p:txBody>
          <a:bodyPr>
            <a:normAutofit/>
          </a:bodyPr>
          <a:lstStyle/>
          <a:p>
            <a:pPr algn="just" rtl="1">
              <a:buNone/>
            </a:pPr>
            <a:r>
              <a:rPr lang="ar-DZ" sz="2000" b="1" dirty="0">
                <a:latin typeface="Simplified Arabic" pitchFamily="18" charset="-78"/>
                <a:cs typeface="Simplified Arabic" pitchFamily="18" charset="-78"/>
              </a:rPr>
              <a:t>مقدمة</a:t>
            </a:r>
          </a:p>
          <a:p>
            <a:pPr algn="just" rtl="1">
              <a:buNone/>
            </a:pPr>
            <a:r>
              <a:rPr lang="ar-DZ" sz="2000" b="1" dirty="0">
                <a:latin typeface="Simplified Arabic" pitchFamily="18" charset="-78"/>
                <a:cs typeface="Simplified Arabic" pitchFamily="18" charset="-78"/>
              </a:rPr>
              <a:t> </a:t>
            </a:r>
          </a:p>
          <a:p>
            <a:pPr algn="just" rtl="1">
              <a:buNone/>
            </a:pPr>
            <a:r>
              <a:rPr lang="ar-DZ" sz="2000" b="1" dirty="0">
                <a:latin typeface="Simplified Arabic" pitchFamily="18" charset="-78"/>
                <a:cs typeface="Simplified Arabic" pitchFamily="18" charset="-78"/>
              </a:rPr>
              <a:t>المبحث الأول: ماهية جدولة المشروع .</a:t>
            </a:r>
          </a:p>
          <a:p>
            <a:pPr algn="just" rtl="1">
              <a:buNone/>
            </a:pPr>
            <a:r>
              <a:rPr lang="ar-DZ" sz="2000" b="1" dirty="0">
                <a:latin typeface="Simplified Arabic" pitchFamily="18" charset="-78"/>
                <a:cs typeface="Simplified Arabic" pitchFamily="18" charset="-78"/>
              </a:rPr>
              <a:t>المطلب الأول: تعريف جدولة المشروع .</a:t>
            </a:r>
          </a:p>
          <a:p>
            <a:pPr algn="just" rtl="1">
              <a:buNone/>
            </a:pPr>
            <a:r>
              <a:rPr lang="ar-DZ" sz="2000" b="1" dirty="0">
                <a:latin typeface="Simplified Arabic" pitchFamily="18" charset="-78"/>
                <a:cs typeface="Simplified Arabic" pitchFamily="18" charset="-78"/>
              </a:rPr>
              <a:t>المطلب الثاني : أهمية جدولة المشروع .</a:t>
            </a:r>
          </a:p>
          <a:p>
            <a:pPr algn="just" rtl="1">
              <a:buNone/>
            </a:pPr>
            <a:r>
              <a:rPr lang="ar-DZ" sz="2000" b="1" dirty="0">
                <a:latin typeface="Simplified Arabic" pitchFamily="18" charset="-78"/>
                <a:cs typeface="Simplified Arabic" pitchFamily="18" charset="-78"/>
              </a:rPr>
              <a:t> </a:t>
            </a:r>
          </a:p>
          <a:p>
            <a:pPr algn="just" rtl="1">
              <a:buNone/>
            </a:pPr>
            <a:r>
              <a:rPr lang="ar-DZ" sz="2000" b="1" dirty="0">
                <a:latin typeface="Simplified Arabic" pitchFamily="18" charset="-78"/>
                <a:cs typeface="Simplified Arabic" pitchFamily="18" charset="-78"/>
              </a:rPr>
              <a:t>المبحث الثاني: أساليب جدولة المشروع .</a:t>
            </a:r>
          </a:p>
          <a:p>
            <a:pPr algn="just" rtl="1">
              <a:buNone/>
            </a:pPr>
            <a:r>
              <a:rPr lang="ar-DZ" sz="2000" b="1" dirty="0">
                <a:latin typeface="Simplified Arabic" pitchFamily="18" charset="-78"/>
                <a:cs typeface="Simplified Arabic" pitchFamily="18" charset="-78"/>
              </a:rPr>
              <a:t>المطلب الأول: خرائط </a:t>
            </a:r>
            <a:r>
              <a:rPr lang="ar-DZ" sz="2000" b="1" dirty="0" err="1">
                <a:latin typeface="Simplified Arabic" pitchFamily="18" charset="-78"/>
                <a:cs typeface="Simplified Arabic" pitchFamily="18" charset="-78"/>
              </a:rPr>
              <a:t>جانت</a:t>
            </a:r>
            <a:r>
              <a:rPr lang="ar-DZ" sz="2000" b="1" dirty="0">
                <a:latin typeface="Simplified Arabic" pitchFamily="18" charset="-78"/>
                <a:cs typeface="Simplified Arabic" pitchFamily="18" charset="-78"/>
              </a:rPr>
              <a:t> .</a:t>
            </a:r>
            <a:r>
              <a:rPr lang="fr-FR" sz="2000" b="1" dirty="0">
                <a:latin typeface="Simplified Arabic" pitchFamily="18" charset="-78"/>
                <a:cs typeface="Simplified Arabic" pitchFamily="18" charset="-78"/>
              </a:rPr>
              <a:t>(</a:t>
            </a:r>
            <a:r>
              <a:rPr lang="fr-FR" sz="2000" b="1" dirty="0" err="1">
                <a:latin typeface="Simplified Arabic" pitchFamily="18" charset="-78"/>
                <a:cs typeface="Simplified Arabic" pitchFamily="18" charset="-78"/>
              </a:rPr>
              <a:t>Grantt</a:t>
            </a:r>
            <a:r>
              <a:rPr lang="fr-FR" sz="2000" b="1" dirty="0">
                <a:latin typeface="Simplified Arabic" pitchFamily="18" charset="-78"/>
                <a:cs typeface="Simplified Arabic" pitchFamily="18" charset="-78"/>
              </a:rPr>
              <a:t> </a:t>
            </a:r>
            <a:r>
              <a:rPr lang="fr-FR" sz="2000" b="1" dirty="0" err="1">
                <a:latin typeface="Simplified Arabic" pitchFamily="18" charset="-78"/>
                <a:cs typeface="Simplified Arabic" pitchFamily="18" charset="-78"/>
              </a:rPr>
              <a:t>charts</a:t>
            </a:r>
            <a:r>
              <a:rPr lang="fr-FR" sz="2000" b="1" dirty="0">
                <a:latin typeface="Simplified Arabic" pitchFamily="18" charset="-78"/>
                <a:cs typeface="Simplified Arabic" pitchFamily="18" charset="-78"/>
              </a:rPr>
              <a:t>)</a:t>
            </a:r>
            <a:endParaRPr lang="ar-DZ" sz="2000" b="1" dirty="0">
              <a:latin typeface="Simplified Arabic" pitchFamily="18" charset="-78"/>
              <a:cs typeface="Simplified Arabic" pitchFamily="18" charset="-78"/>
            </a:endParaRPr>
          </a:p>
          <a:p>
            <a:pPr algn="just" rtl="1">
              <a:buNone/>
            </a:pPr>
            <a:r>
              <a:rPr lang="ar-DZ" sz="2000" b="1" dirty="0">
                <a:latin typeface="Simplified Arabic" pitchFamily="18" charset="-78"/>
                <a:cs typeface="Simplified Arabic" pitchFamily="18" charset="-78"/>
              </a:rPr>
              <a:t>المطلب الثاني : أسلوب تحليل المسار الحرج .</a:t>
            </a:r>
          </a:p>
          <a:p>
            <a:pPr algn="just" rtl="1">
              <a:buNone/>
            </a:pPr>
            <a:r>
              <a:rPr lang="ar-DZ" sz="2000" b="1" dirty="0">
                <a:latin typeface="Simplified Arabic" pitchFamily="18" charset="-78"/>
                <a:cs typeface="Simplified Arabic" pitchFamily="18" charset="-78"/>
              </a:rPr>
              <a:t>المطلب الثالث : أسلوب تقييم ومراجعة البرامج .</a:t>
            </a:r>
          </a:p>
          <a:p>
            <a:pPr algn="just" rtl="1">
              <a:buNone/>
            </a:pPr>
            <a:endParaRPr lang="ar-DZ" sz="2000" b="1" dirty="0">
              <a:latin typeface="Simplified Arabic" pitchFamily="18" charset="-78"/>
              <a:cs typeface="Simplified Arabic" pitchFamily="18" charset="-78"/>
            </a:endParaRPr>
          </a:p>
          <a:p>
            <a:pPr algn="just" rtl="1">
              <a:buNone/>
            </a:pPr>
            <a:r>
              <a:rPr lang="ar-DZ" sz="2000" b="1" dirty="0">
                <a:latin typeface="Simplified Arabic" pitchFamily="18" charset="-78"/>
                <a:cs typeface="Simplified Arabic" pitchFamily="18" charset="-78"/>
              </a:rPr>
              <a:t>خاتمة .</a:t>
            </a:r>
            <a:endParaRPr lang="fr-FR" sz="2000" b="1"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428604"/>
            <a:ext cx="7467600" cy="1143008"/>
          </a:xfrm>
          <a:ln>
            <a:solidFill>
              <a:schemeClr val="accent1"/>
            </a:solidFill>
          </a:ln>
        </p:spPr>
        <p:style>
          <a:lnRef idx="2">
            <a:schemeClr val="accent1"/>
          </a:lnRef>
          <a:fillRef idx="1">
            <a:schemeClr val="lt1"/>
          </a:fillRef>
          <a:effectRef idx="0">
            <a:schemeClr val="accent1"/>
          </a:effectRef>
          <a:fontRef idx="minor">
            <a:schemeClr val="dk1"/>
          </a:fontRef>
        </p:style>
        <p:txBody>
          <a:bodyPr>
            <a:normAutofit/>
          </a:bodyPr>
          <a:lstStyle/>
          <a:p>
            <a:pPr algn="ctr"/>
            <a:r>
              <a:rPr lang="ar-DZ" sz="6000" dirty="0">
                <a:solidFill>
                  <a:schemeClr val="tx1"/>
                </a:solidFill>
                <a:latin typeface="Simplified Arabic" pitchFamily="18" charset="-78"/>
                <a:cs typeface="Simplified Arabic" pitchFamily="18" charset="-78"/>
              </a:rPr>
              <a:t>المقدمة </a:t>
            </a:r>
            <a:endParaRPr lang="fr-FR" sz="6000" dirty="0">
              <a:solidFill>
                <a:schemeClr val="tx1"/>
              </a:solidFill>
              <a:latin typeface="Simplified Arabic" pitchFamily="18" charset="-78"/>
              <a:cs typeface="Simplified Arabic" pitchFamily="18" charset="-78"/>
            </a:endParaRPr>
          </a:p>
        </p:txBody>
      </p:sp>
      <p:sp>
        <p:nvSpPr>
          <p:cNvPr id="3" name="Espace réservé du contenu 2"/>
          <p:cNvSpPr>
            <a:spLocks noGrp="1"/>
          </p:cNvSpPr>
          <p:nvPr>
            <p:ph sz="quarter" idx="1"/>
          </p:nvPr>
        </p:nvSpPr>
        <p:spPr>
          <a:xfrm>
            <a:off x="642910" y="1857364"/>
            <a:ext cx="7281890" cy="4616588"/>
          </a:xfrm>
        </p:spPr>
        <p:txBody>
          <a:bodyPr/>
          <a:lstStyle/>
          <a:p>
            <a:pPr algn="just" rtl="1">
              <a:buNone/>
            </a:pPr>
            <a:r>
              <a:rPr lang="ar-DZ" dirty="0"/>
              <a:t>    </a:t>
            </a:r>
            <a:r>
              <a:rPr lang="ar-DZ" sz="2000" dirty="0">
                <a:latin typeface="Simplified Arabic" pitchFamily="18" charset="-78"/>
                <a:cs typeface="Simplified Arabic" pitchFamily="18" charset="-78"/>
              </a:rPr>
              <a:t>أول خطوة لتخطيط المشروع هي أن تعرف ماذا ستفعل ، وبعدم تتعرف على المهام المكونة للمشروع سيكون من المهم أن تحدد ترتيب هذه المهام </a:t>
            </a:r>
            <a:r>
              <a:rPr lang="ar-DZ" sz="2000" dirty="0" err="1">
                <a:latin typeface="Simplified Arabic" pitchFamily="18" charset="-78"/>
                <a:cs typeface="Simplified Arabic" pitchFamily="18" charset="-78"/>
              </a:rPr>
              <a:t>و</a:t>
            </a:r>
            <a:r>
              <a:rPr lang="ar-DZ" sz="2000" dirty="0">
                <a:latin typeface="Simplified Arabic" pitchFamily="18" charset="-78"/>
                <a:cs typeface="Simplified Arabic" pitchFamily="18" charset="-78"/>
              </a:rPr>
              <a:t> المدة الزمنية اللازمة لإنجاز كل مهمة </a:t>
            </a:r>
            <a:r>
              <a:rPr lang="ar-DZ" sz="2000" dirty="0" err="1">
                <a:latin typeface="Simplified Arabic" pitchFamily="18" charset="-78"/>
                <a:cs typeface="Simplified Arabic" pitchFamily="18" charset="-78"/>
              </a:rPr>
              <a:t>و</a:t>
            </a:r>
            <a:r>
              <a:rPr lang="ar-DZ" sz="2000" dirty="0">
                <a:latin typeface="Simplified Arabic" pitchFamily="18" charset="-78"/>
                <a:cs typeface="Simplified Arabic" pitchFamily="18" charset="-78"/>
              </a:rPr>
              <a:t> بعدها يستطيع مخطط المشروع أن يعمل جدول للمشروع ويكون مرتبط بتاريخ بداية العمل أو بحسب تاريخ انجاز المشرع المحدد ، </a:t>
            </a:r>
            <a:r>
              <a:rPr lang="ar-DZ" sz="2000" b="1" dirty="0">
                <a:latin typeface="Simplified Arabic" pitchFamily="18" charset="-78"/>
                <a:cs typeface="Simplified Arabic" pitchFamily="18" charset="-78"/>
              </a:rPr>
              <a:t>فماذا نعني بجدولة المشروع ؟ وما هي الأساليب المستخدمة للقيام بذلك ؟   </a:t>
            </a:r>
            <a:endParaRPr lang="fr-FR" sz="2000" b="1"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571744"/>
            <a:ext cx="7467600" cy="1143000"/>
          </a:xfrm>
        </p:spPr>
        <p:txBody>
          <a:bodyPr>
            <a:normAutofit/>
          </a:bodyPr>
          <a:lstStyle/>
          <a:p>
            <a:pPr algn="ctr" rtl="1"/>
            <a:r>
              <a:rPr lang="ar-DZ" b="1" dirty="0">
                <a:solidFill>
                  <a:schemeClr val="tx1"/>
                </a:solidFill>
                <a:latin typeface="Simplified Arabic" pitchFamily="18" charset="-78"/>
                <a:cs typeface="Simplified Arabic" pitchFamily="18" charset="-78"/>
              </a:rPr>
              <a:t>المبحث الأول </a:t>
            </a:r>
            <a:br>
              <a:rPr lang="ar-DZ" dirty="0">
                <a:solidFill>
                  <a:schemeClr val="tx1"/>
                </a:solidFill>
                <a:latin typeface="Simplified Arabic" pitchFamily="18" charset="-78"/>
                <a:cs typeface="Simplified Arabic" pitchFamily="18" charset="-78"/>
              </a:rPr>
            </a:br>
            <a:r>
              <a:rPr lang="ar-DZ" sz="3200" b="1" dirty="0">
                <a:solidFill>
                  <a:schemeClr val="tx1"/>
                </a:solidFill>
                <a:latin typeface="Simplified Arabic" pitchFamily="18" charset="-78"/>
                <a:cs typeface="Simplified Arabic" pitchFamily="18" charset="-78"/>
              </a:rPr>
              <a:t> ماهية جدولة المشروع </a:t>
            </a:r>
            <a:endParaRPr lang="fr-FR" dirty="0">
              <a:solidFill>
                <a:schemeClr val="tx1"/>
              </a:solidFill>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7696" y="103845"/>
            <a:ext cx="7467600" cy="846158"/>
          </a:xfrm>
        </p:spPr>
        <p:txBody>
          <a:bodyPr>
            <a:normAutofit/>
          </a:bodyPr>
          <a:lstStyle/>
          <a:p>
            <a:pPr algn="ctr" rtl="1"/>
            <a:r>
              <a:rPr lang="ar-DZ" sz="2400" b="1" dirty="0">
                <a:solidFill>
                  <a:schemeClr val="tx1"/>
                </a:solidFill>
                <a:latin typeface="Simplified Arabic" pitchFamily="18" charset="-78"/>
                <a:cs typeface="Simplified Arabic" pitchFamily="18" charset="-78"/>
              </a:rPr>
              <a:t>المطلب الأول : تعريف جدولة المشروع </a:t>
            </a:r>
            <a:endParaRPr lang="fr-FR" sz="2400" b="1" dirty="0">
              <a:solidFill>
                <a:schemeClr val="tx1"/>
              </a:solidFill>
              <a:latin typeface="Simplified Arabic" pitchFamily="18" charset="-78"/>
              <a:cs typeface="Simplified Arabic" pitchFamily="18" charset="-78"/>
            </a:endParaRPr>
          </a:p>
        </p:txBody>
      </p:sp>
      <p:sp>
        <p:nvSpPr>
          <p:cNvPr id="3" name="Espace réservé du contenu 2"/>
          <p:cNvSpPr>
            <a:spLocks noGrp="1"/>
          </p:cNvSpPr>
          <p:nvPr>
            <p:ph sz="quarter" idx="1"/>
          </p:nvPr>
        </p:nvSpPr>
        <p:spPr>
          <a:xfrm>
            <a:off x="897817" y="950003"/>
            <a:ext cx="7329510" cy="1928826"/>
          </a:xfrm>
        </p:spPr>
        <p:txBody>
          <a:bodyPr/>
          <a:lstStyle/>
          <a:p>
            <a:pPr algn="just" rtl="1">
              <a:buNone/>
            </a:pPr>
            <a:r>
              <a:rPr lang="ar-DZ" dirty="0"/>
              <a:t>    </a:t>
            </a:r>
            <a:r>
              <a:rPr lang="ar-DZ" dirty="0">
                <a:latin typeface="Simplified Arabic" pitchFamily="18" charset="-78"/>
                <a:cs typeface="Simplified Arabic" pitchFamily="18" charset="-78"/>
              </a:rPr>
              <a:t>هي عملية تحول خطة المشروع إلى جدول زمني لتشغيل المشروع ، ابتداء من لحظة مباشرة العمل مرورا بجميع الأنشطة المتتابعة والمتداخلة والأحداث والمحطات الرئيسية وصولا إلى لحظة انتهاء العمل في المشروع، وتحديد الوقت اللام لتنفيذ المشروع من لحظة البدء وحتى لحظة الانتهاء.</a:t>
            </a:r>
            <a:endParaRPr lang="fr-FR" dirty="0">
              <a:latin typeface="Simplified Arabic" pitchFamily="18" charset="-78"/>
              <a:cs typeface="Simplified Arabic" pitchFamily="18" charset="-78"/>
            </a:endParaRPr>
          </a:p>
        </p:txBody>
      </p:sp>
      <p:sp>
        <p:nvSpPr>
          <p:cNvPr id="4" name="Titre 1">
            <a:extLst>
              <a:ext uri="{FF2B5EF4-FFF2-40B4-BE49-F238E27FC236}">
                <a16:creationId xmlns:a16="http://schemas.microsoft.com/office/drawing/2014/main" id="{A7AA8218-C911-D659-D0FD-D3CE50F4F086}"/>
              </a:ext>
            </a:extLst>
          </p:cNvPr>
          <p:cNvSpPr txBox="1">
            <a:spLocks/>
          </p:cNvSpPr>
          <p:nvPr/>
        </p:nvSpPr>
        <p:spPr>
          <a:xfrm>
            <a:off x="751162" y="2795323"/>
            <a:ext cx="7467600" cy="631844"/>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2400" b="1" dirty="0">
                <a:solidFill>
                  <a:schemeClr val="tx1"/>
                </a:solidFill>
                <a:latin typeface="Simplified Arabic" pitchFamily="18" charset="-78"/>
                <a:cs typeface="Simplified Arabic" pitchFamily="18" charset="-78"/>
              </a:rPr>
              <a:t>المطلب الثاني: أهمية جدولة المشروع</a:t>
            </a:r>
            <a:r>
              <a:rPr lang="ar-DZ" sz="2400" dirty="0">
                <a:solidFill>
                  <a:schemeClr val="tx1"/>
                </a:solidFill>
                <a:latin typeface="Simplified Arabic" pitchFamily="18" charset="-78"/>
                <a:cs typeface="Simplified Arabic" pitchFamily="18" charset="-78"/>
              </a:rPr>
              <a:t>  </a:t>
            </a:r>
            <a:endParaRPr lang="fr-FR" sz="2400" dirty="0">
              <a:solidFill>
                <a:schemeClr val="tx1"/>
              </a:solidFill>
              <a:latin typeface="Simplified Arabic" pitchFamily="18" charset="-78"/>
              <a:cs typeface="Simplified Arabic" pitchFamily="18" charset="-78"/>
            </a:endParaRPr>
          </a:p>
        </p:txBody>
      </p:sp>
      <p:sp>
        <p:nvSpPr>
          <p:cNvPr id="5" name="Espace réservé du contenu 2">
            <a:extLst>
              <a:ext uri="{FF2B5EF4-FFF2-40B4-BE49-F238E27FC236}">
                <a16:creationId xmlns:a16="http://schemas.microsoft.com/office/drawing/2014/main" id="{FBBEF186-9116-4B49-3127-0BA17C6AD0CC}"/>
              </a:ext>
            </a:extLst>
          </p:cNvPr>
          <p:cNvSpPr txBox="1">
            <a:spLocks/>
          </p:cNvSpPr>
          <p:nvPr/>
        </p:nvSpPr>
        <p:spPr>
          <a:xfrm>
            <a:off x="205032" y="3573016"/>
            <a:ext cx="8352928" cy="394277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just" rtl="1">
              <a:buFontTx/>
              <a:buChar char="-"/>
            </a:pPr>
            <a:r>
              <a:rPr lang="ar-DZ" sz="2000" dirty="0">
                <a:latin typeface="Simplified Arabic" pitchFamily="18" charset="-78"/>
                <a:cs typeface="Simplified Arabic" pitchFamily="18" charset="-78"/>
              </a:rPr>
              <a:t>تحديد المدة الزمنية لإنجاز المشروع تحت ظروف العمل الاعتيادية </a:t>
            </a:r>
          </a:p>
          <a:p>
            <a:pPr algn="just" rtl="1">
              <a:buFontTx/>
              <a:buChar char="-"/>
            </a:pPr>
            <a:r>
              <a:rPr lang="ar-DZ" sz="2000" dirty="0">
                <a:latin typeface="Simplified Arabic" pitchFamily="18" charset="-78"/>
                <a:cs typeface="Simplified Arabic" pitchFamily="18" charset="-78"/>
              </a:rPr>
              <a:t>تحديد الأنشطة الحرجة والتي تقع على المسار الحرج ولا تتقبل التأخير  </a:t>
            </a:r>
          </a:p>
          <a:p>
            <a:pPr algn="just" rtl="1">
              <a:buFontTx/>
              <a:buChar char="-"/>
            </a:pPr>
            <a:r>
              <a:rPr lang="ar-DZ" sz="2000" dirty="0">
                <a:latin typeface="Simplified Arabic" pitchFamily="18" charset="-78"/>
                <a:cs typeface="Simplified Arabic" pitchFamily="18" charset="-78"/>
              </a:rPr>
              <a:t>تحديد الأنشطة التي لو تأخرت لا تؤثر على المدة الزمنية </a:t>
            </a:r>
            <a:r>
              <a:rPr lang="ar-DZ" sz="2000" dirty="0" err="1">
                <a:latin typeface="Simplified Arabic" pitchFamily="18" charset="-78"/>
                <a:cs typeface="Simplified Arabic" pitchFamily="18" charset="-78"/>
              </a:rPr>
              <a:t>لانجاز</a:t>
            </a:r>
            <a:r>
              <a:rPr lang="ar-DZ" sz="2000" dirty="0">
                <a:latin typeface="Simplified Arabic" pitchFamily="18" charset="-78"/>
                <a:cs typeface="Simplified Arabic" pitchFamily="18" charset="-78"/>
              </a:rPr>
              <a:t> المشروع.</a:t>
            </a:r>
          </a:p>
          <a:p>
            <a:pPr algn="just" rtl="1">
              <a:buFontTx/>
              <a:buChar char="-"/>
            </a:pPr>
            <a:r>
              <a:rPr lang="ar-DZ" sz="2000" dirty="0">
                <a:latin typeface="Simplified Arabic" pitchFamily="18" charset="-78"/>
                <a:cs typeface="Simplified Arabic" pitchFamily="18" charset="-78"/>
              </a:rPr>
              <a:t>تحدي ومعرفة مواقيت بدئ الأنشطة ونهايتها .</a:t>
            </a:r>
          </a:p>
          <a:p>
            <a:pPr algn="just" rtl="1">
              <a:buFontTx/>
              <a:buChar char="-"/>
            </a:pPr>
            <a:r>
              <a:rPr lang="ar-DZ" sz="2000" dirty="0">
                <a:latin typeface="Simplified Arabic" pitchFamily="18" charset="-78"/>
                <a:cs typeface="Simplified Arabic" pitchFamily="18" charset="-78"/>
              </a:rPr>
              <a:t>تحديد مقدار الموارد التي يحتاجها النشاط الواحد. </a:t>
            </a:r>
          </a:p>
          <a:p>
            <a:pPr algn="just" rtl="1">
              <a:buFontTx/>
              <a:buChar char="-"/>
            </a:pPr>
            <a:r>
              <a:rPr lang="ar-DZ" sz="2000" dirty="0">
                <a:latin typeface="Simplified Arabic" pitchFamily="18" charset="-78"/>
                <a:cs typeface="Simplified Arabic" pitchFamily="18" charset="-78"/>
              </a:rPr>
              <a:t>بيان مدى الحاجة للمفاضلة بين زمن انجاز المشروع وتكلفته  .</a:t>
            </a:r>
          </a:p>
          <a:p>
            <a:pPr algn="just" rtl="1">
              <a:buFontTx/>
              <a:buChar char="-"/>
            </a:pPr>
            <a:r>
              <a:rPr lang="ar-DZ" sz="2000" dirty="0">
                <a:latin typeface="Simplified Arabic" pitchFamily="18" charset="-78"/>
                <a:cs typeface="Simplified Arabic" pitchFamily="18" charset="-78"/>
              </a:rPr>
              <a:t>تساعد في تخفيف الخلافات الشخصية والصراعات لأن الوقت محدد مسبقا مما يسهل عملية التنسيق.</a:t>
            </a:r>
            <a:endParaRPr lang="fr-FR" sz="20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786058"/>
            <a:ext cx="7467600" cy="1143000"/>
          </a:xfrm>
        </p:spPr>
        <p:txBody>
          <a:bodyPr>
            <a:normAutofit fontScale="90000"/>
          </a:bodyPr>
          <a:lstStyle/>
          <a:p>
            <a:pPr algn="ctr" rtl="1"/>
            <a:br>
              <a:rPr lang="ar-DZ" dirty="0">
                <a:solidFill>
                  <a:schemeClr val="tx1"/>
                </a:solidFill>
                <a:latin typeface="Simplified Arabic" pitchFamily="18" charset="-78"/>
                <a:cs typeface="Simplified Arabic" pitchFamily="18" charset="-78"/>
              </a:rPr>
            </a:br>
            <a:r>
              <a:rPr lang="ar-DZ" sz="3600" b="1" dirty="0">
                <a:solidFill>
                  <a:schemeClr val="tx1"/>
                </a:solidFill>
                <a:latin typeface="Simplified Arabic" pitchFamily="18" charset="-78"/>
                <a:cs typeface="Simplified Arabic" pitchFamily="18" charset="-78"/>
              </a:rPr>
              <a:t>المبحث الثاني</a:t>
            </a:r>
            <a:br>
              <a:rPr lang="ar-DZ" sz="3600" b="1" dirty="0">
                <a:solidFill>
                  <a:schemeClr val="tx1"/>
                </a:solidFill>
                <a:latin typeface="Simplified Arabic" pitchFamily="18" charset="-78"/>
                <a:cs typeface="Simplified Arabic" pitchFamily="18" charset="-78"/>
              </a:rPr>
            </a:br>
            <a:r>
              <a:rPr lang="ar-DZ" sz="3600" b="1" dirty="0">
                <a:solidFill>
                  <a:schemeClr val="tx1"/>
                </a:solidFill>
                <a:latin typeface="Simplified Arabic" pitchFamily="18" charset="-78"/>
                <a:cs typeface="Simplified Arabic" pitchFamily="18" charset="-78"/>
              </a:rPr>
              <a:t>أساليب جدولة المشروع </a:t>
            </a:r>
            <a:endParaRPr lang="fr-FR" sz="3600" b="1" dirty="0">
              <a:solidFill>
                <a:schemeClr val="tx1"/>
              </a:solidFill>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17948"/>
            <a:ext cx="7467600" cy="703282"/>
          </a:xfrm>
        </p:spPr>
        <p:txBody>
          <a:bodyPr>
            <a:normAutofit/>
          </a:bodyPr>
          <a:lstStyle/>
          <a:p>
            <a:pPr algn="ctr" rtl="1"/>
            <a:r>
              <a:rPr lang="ar-DZ" b="1" dirty="0">
                <a:solidFill>
                  <a:schemeClr val="tx1"/>
                </a:solidFill>
                <a:latin typeface="Simplified Arabic" pitchFamily="18" charset="-78"/>
                <a:cs typeface="Simplified Arabic" pitchFamily="18" charset="-78"/>
              </a:rPr>
              <a:t>المطلب الأول : خرائط </a:t>
            </a:r>
            <a:r>
              <a:rPr lang="ar-DZ" b="1" dirty="0" err="1">
                <a:solidFill>
                  <a:schemeClr val="tx1"/>
                </a:solidFill>
                <a:latin typeface="Simplified Arabic" pitchFamily="18" charset="-78"/>
                <a:cs typeface="Simplified Arabic" pitchFamily="18" charset="-78"/>
              </a:rPr>
              <a:t>جانت</a:t>
            </a:r>
            <a:r>
              <a:rPr lang="ar-DZ" b="1" dirty="0">
                <a:solidFill>
                  <a:schemeClr val="tx1"/>
                </a:solidFill>
                <a:latin typeface="Simplified Arabic" pitchFamily="18" charset="-78"/>
                <a:cs typeface="Simplified Arabic" pitchFamily="18" charset="-78"/>
              </a:rPr>
              <a:t> </a:t>
            </a:r>
            <a:r>
              <a:rPr lang="fr-FR" b="1" dirty="0">
                <a:solidFill>
                  <a:schemeClr val="tx1"/>
                </a:solidFill>
                <a:latin typeface="Simplified Arabic" pitchFamily="18" charset="-78"/>
                <a:cs typeface="Simplified Arabic" pitchFamily="18" charset="-78"/>
              </a:rPr>
              <a:t>(</a:t>
            </a:r>
            <a:r>
              <a:rPr lang="fr-FR" b="1" dirty="0" err="1">
                <a:solidFill>
                  <a:schemeClr val="tx1"/>
                </a:solidFill>
                <a:latin typeface="Simplified Arabic" pitchFamily="18" charset="-78"/>
                <a:cs typeface="Simplified Arabic" pitchFamily="18" charset="-78"/>
              </a:rPr>
              <a:t>gantt</a:t>
            </a:r>
            <a:r>
              <a:rPr lang="fr-FR" b="1" dirty="0">
                <a:solidFill>
                  <a:schemeClr val="tx1"/>
                </a:solidFill>
                <a:latin typeface="Simplified Arabic" pitchFamily="18" charset="-78"/>
                <a:cs typeface="Simplified Arabic" pitchFamily="18" charset="-78"/>
              </a:rPr>
              <a:t> </a:t>
            </a:r>
            <a:r>
              <a:rPr lang="fr-FR" b="1" dirty="0" err="1">
                <a:solidFill>
                  <a:schemeClr val="tx1"/>
                </a:solidFill>
                <a:latin typeface="Simplified Arabic" pitchFamily="18" charset="-78"/>
                <a:cs typeface="Simplified Arabic" pitchFamily="18" charset="-78"/>
              </a:rPr>
              <a:t>chrats</a:t>
            </a:r>
            <a:r>
              <a:rPr lang="fr-FR" b="1" dirty="0">
                <a:solidFill>
                  <a:schemeClr val="tx1"/>
                </a:solidFill>
                <a:latin typeface="Simplified Arabic" pitchFamily="18" charset="-78"/>
                <a:cs typeface="Simplified Arabic" pitchFamily="18" charset="-78"/>
              </a:rPr>
              <a:t>)</a:t>
            </a:r>
          </a:p>
        </p:txBody>
      </p:sp>
      <p:sp>
        <p:nvSpPr>
          <p:cNvPr id="3" name="Espace réservé du contenu 2"/>
          <p:cNvSpPr>
            <a:spLocks noGrp="1"/>
          </p:cNvSpPr>
          <p:nvPr>
            <p:ph sz="quarter" idx="1"/>
          </p:nvPr>
        </p:nvSpPr>
        <p:spPr>
          <a:xfrm>
            <a:off x="-2541" y="1060448"/>
            <a:ext cx="8676456" cy="5579604"/>
          </a:xfrm>
          <a:ln>
            <a:solidFill>
              <a:schemeClr val="accent1"/>
            </a:solidFill>
          </a:ln>
        </p:spPr>
        <p:txBody>
          <a:bodyPr/>
          <a:lstStyle/>
          <a:p>
            <a:pPr algn="just" rtl="1">
              <a:buClrTx/>
              <a:buFontTx/>
              <a:buChar char="-"/>
            </a:pPr>
            <a:r>
              <a:rPr lang="ar-DZ" sz="1600" dirty="0"/>
              <a:t>وتعتبر من إحدى أقدم الطرق المستخدمة في جدولة الأنشطة وقد تم تطويرها من طرف هنري </a:t>
            </a:r>
            <a:r>
              <a:rPr lang="ar-DZ" sz="1600" dirty="0" err="1"/>
              <a:t>جانت</a:t>
            </a:r>
            <a:r>
              <a:rPr lang="ar-DZ" sz="1600" dirty="0"/>
              <a:t> سنة 1917 </a:t>
            </a:r>
            <a:r>
              <a:rPr lang="ar-DZ" sz="1600" dirty="0" err="1"/>
              <a:t>م</a:t>
            </a:r>
            <a:r>
              <a:rPr lang="ar-DZ" sz="1600" dirty="0"/>
              <a:t> .</a:t>
            </a:r>
          </a:p>
          <a:p>
            <a:pPr algn="just" rtl="1">
              <a:buClrTx/>
              <a:buFontTx/>
              <a:buChar char="-"/>
            </a:pPr>
            <a:r>
              <a:rPr lang="ar-DZ" sz="1600" dirty="0"/>
              <a:t>تهدف إلى تحديد مدى التقدم في تنفيذ الأنشطة ومراقبة الزمن .</a:t>
            </a:r>
          </a:p>
          <a:p>
            <a:pPr algn="just" rtl="1">
              <a:buClrTx/>
              <a:buFontTx/>
              <a:buChar char="-"/>
            </a:pPr>
            <a:r>
              <a:rPr lang="ar-DZ" sz="1600" dirty="0"/>
              <a:t>تتكون خرائط </a:t>
            </a:r>
            <a:r>
              <a:rPr lang="ar-DZ" sz="1600" dirty="0" err="1"/>
              <a:t>جانت</a:t>
            </a:r>
            <a:r>
              <a:rPr lang="ar-DZ" sz="1600" dirty="0"/>
              <a:t> ن محورين احدهما أفقي والآخر عمودي.</a:t>
            </a:r>
          </a:p>
          <a:p>
            <a:pPr algn="just" rtl="1">
              <a:buClrTx/>
              <a:buSzPct val="100000"/>
              <a:buFontTx/>
              <a:buChar char="-"/>
            </a:pPr>
            <a:r>
              <a:rPr lang="ar-DZ" sz="1600" dirty="0"/>
              <a:t>يظهر المحور الأفقي الزمن اللازم لتنفيذ النشاط مع تحديد البداية </a:t>
            </a:r>
            <a:r>
              <a:rPr lang="ar-DZ" sz="1600" dirty="0" err="1"/>
              <a:t>و</a:t>
            </a:r>
            <a:r>
              <a:rPr lang="ar-DZ" sz="1600" dirty="0"/>
              <a:t> النهاية لكل نشاط .</a:t>
            </a:r>
          </a:p>
          <a:p>
            <a:pPr algn="just" rtl="1">
              <a:buClrTx/>
              <a:buSzPct val="100000"/>
              <a:buFontTx/>
              <a:buChar char="-"/>
            </a:pPr>
            <a:r>
              <a:rPr lang="ar-DZ" sz="1600" dirty="0"/>
              <a:t>يظهر المحور العمودي أنواع الأنشطة الواجب اتهامها .</a:t>
            </a:r>
          </a:p>
          <a:p>
            <a:pPr algn="just" rtl="1">
              <a:buClr>
                <a:schemeClr val="tx1"/>
              </a:buClr>
              <a:buSzPct val="100000"/>
              <a:buFont typeface="Wingdings" pitchFamily="2" charset="2"/>
              <a:buChar char="Ø"/>
            </a:pPr>
            <a:r>
              <a:rPr lang="ar-DZ" sz="1600" dirty="0">
                <a:solidFill>
                  <a:schemeClr val="accent1"/>
                </a:solidFill>
              </a:rPr>
              <a:t> مثال : </a:t>
            </a:r>
            <a:r>
              <a:rPr lang="ar-DZ" sz="1600" dirty="0"/>
              <a:t>يحتاج تنفيذ أحد المشاريع إلى الأنشطة الأربعة و إلى مدة زمنية ( كما هو موضح</a:t>
            </a:r>
          </a:p>
          <a:p>
            <a:pPr marL="0" indent="0" algn="just" rtl="1">
              <a:buClr>
                <a:schemeClr val="tx1"/>
              </a:buClr>
              <a:buSzPct val="100000"/>
              <a:buNone/>
            </a:pPr>
            <a:r>
              <a:rPr lang="ar-DZ" sz="1600" dirty="0"/>
              <a:t> في الجدول 5-1)</a:t>
            </a:r>
          </a:p>
          <a:p>
            <a:pPr marL="0" indent="0" algn="just" rtl="1">
              <a:buClr>
                <a:schemeClr val="tx1"/>
              </a:buClr>
              <a:buSzPct val="100000"/>
              <a:buNone/>
            </a:pPr>
            <a:endParaRPr lang="ar-DZ" sz="1600" dirty="0"/>
          </a:p>
          <a:p>
            <a:pPr algn="just" rtl="1">
              <a:buClr>
                <a:schemeClr val="tx1"/>
              </a:buClr>
              <a:buSzPct val="100000"/>
              <a:buNone/>
            </a:pPr>
            <a:r>
              <a:rPr lang="ar-DZ" sz="2000" dirty="0">
                <a:latin typeface="Simplified Arabic" pitchFamily="18" charset="-78"/>
                <a:cs typeface="Simplified Arabic" pitchFamily="18" charset="-78"/>
              </a:rPr>
              <a:t>مع العلم أن النشاطين </a:t>
            </a:r>
            <a:r>
              <a:rPr lang="ar-DZ" sz="2000" dirty="0">
                <a:solidFill>
                  <a:srgbClr val="FF0000"/>
                </a:solidFill>
                <a:latin typeface="Simplified Arabic" pitchFamily="18" charset="-78"/>
                <a:cs typeface="Simplified Arabic" pitchFamily="18" charset="-78"/>
              </a:rPr>
              <a:t>أ</a:t>
            </a:r>
            <a:r>
              <a:rPr lang="ar-DZ" sz="2000" dirty="0">
                <a:latin typeface="Simplified Arabic" pitchFamily="18" charset="-78"/>
                <a:cs typeface="Simplified Arabic" pitchFamily="18" charset="-78"/>
              </a:rPr>
              <a:t> و </a:t>
            </a:r>
            <a:r>
              <a:rPr lang="ar-DZ" sz="2000" dirty="0">
                <a:solidFill>
                  <a:srgbClr val="FF0000"/>
                </a:solidFill>
                <a:latin typeface="Simplified Arabic" pitchFamily="18" charset="-78"/>
                <a:cs typeface="Simplified Arabic" pitchFamily="18" charset="-78"/>
              </a:rPr>
              <a:t>ب </a:t>
            </a:r>
            <a:r>
              <a:rPr lang="ar-DZ" sz="2000" dirty="0">
                <a:latin typeface="Simplified Arabic" pitchFamily="18" charset="-78"/>
                <a:cs typeface="Simplified Arabic" pitchFamily="18" charset="-78"/>
              </a:rPr>
              <a:t>يمكن أن ينطلقا في نفس الوقت و بشكل متوازي . والنشاط</a:t>
            </a:r>
            <a:r>
              <a:rPr lang="ar-DZ" sz="2000" dirty="0">
                <a:solidFill>
                  <a:srgbClr val="FF0000"/>
                </a:solidFill>
                <a:latin typeface="Simplified Arabic" pitchFamily="18" charset="-78"/>
                <a:cs typeface="Simplified Arabic" pitchFamily="18" charset="-78"/>
              </a:rPr>
              <a:t> ج </a:t>
            </a:r>
            <a:r>
              <a:rPr lang="ar-DZ" sz="2000" dirty="0">
                <a:latin typeface="Simplified Arabic" pitchFamily="18" charset="-78"/>
                <a:cs typeface="Simplified Arabic" pitchFamily="18" charset="-78"/>
              </a:rPr>
              <a:t>يبدأ بعد أسبوعين من بداية النشاطين </a:t>
            </a:r>
            <a:r>
              <a:rPr lang="ar-DZ" sz="2000" dirty="0">
                <a:solidFill>
                  <a:srgbClr val="FF0000"/>
                </a:solidFill>
                <a:latin typeface="Simplified Arabic" pitchFamily="18" charset="-78"/>
                <a:cs typeface="Simplified Arabic" pitchFamily="18" charset="-78"/>
              </a:rPr>
              <a:t>أ و ب و</a:t>
            </a:r>
            <a:r>
              <a:rPr lang="ar-DZ" sz="2000" dirty="0">
                <a:latin typeface="Simplified Arabic" pitchFamily="18" charset="-78"/>
                <a:cs typeface="Simplified Arabic" pitchFamily="18" charset="-78"/>
              </a:rPr>
              <a:t> النشاط </a:t>
            </a:r>
            <a:r>
              <a:rPr lang="ar-DZ" sz="2000" dirty="0">
                <a:solidFill>
                  <a:srgbClr val="FF0000"/>
                </a:solidFill>
                <a:latin typeface="Simplified Arabic" pitchFamily="18" charset="-78"/>
                <a:cs typeface="Simplified Arabic" pitchFamily="18" charset="-78"/>
              </a:rPr>
              <a:t>د </a:t>
            </a:r>
            <a:r>
              <a:rPr lang="ar-DZ" sz="2000" dirty="0">
                <a:latin typeface="Simplified Arabic" pitchFamily="18" charset="-78"/>
                <a:cs typeface="Simplified Arabic" pitchFamily="18" charset="-78"/>
              </a:rPr>
              <a:t>لا يمكن أن يبدأ إلا بعد انتهاء النشاط </a:t>
            </a:r>
            <a:r>
              <a:rPr lang="ar-DZ" sz="2000" dirty="0">
                <a:solidFill>
                  <a:srgbClr val="FF0000"/>
                </a:solidFill>
                <a:latin typeface="Simplified Arabic" pitchFamily="18" charset="-78"/>
                <a:cs typeface="Simplified Arabic" pitchFamily="18" charset="-78"/>
              </a:rPr>
              <a:t>ج .</a:t>
            </a:r>
            <a:endParaRPr lang="fr-FR" sz="2000" dirty="0">
              <a:solidFill>
                <a:srgbClr val="FF0000"/>
              </a:solidFill>
              <a:latin typeface="Simplified Arabic" pitchFamily="18" charset="-78"/>
              <a:cs typeface="Simplified Arabic" pitchFamily="18" charset="-78"/>
            </a:endParaRPr>
          </a:p>
          <a:p>
            <a:pPr algn="just" rtl="1">
              <a:buClr>
                <a:schemeClr val="tx1"/>
              </a:buClr>
              <a:buSzPct val="100000"/>
              <a:buNone/>
            </a:pPr>
            <a:endParaRPr lang="ar-DZ" dirty="0"/>
          </a:p>
          <a:p>
            <a:pPr algn="just" rtl="1">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195240587"/>
              </p:ext>
            </p:extLst>
          </p:nvPr>
        </p:nvGraphicFramePr>
        <p:xfrm>
          <a:off x="251520" y="1438722"/>
          <a:ext cx="2325960" cy="2050436"/>
        </p:xfrm>
        <a:graphic>
          <a:graphicData uri="http://schemas.openxmlformats.org/drawingml/2006/table">
            <a:tbl>
              <a:tblPr firstRow="1" bandRow="1">
                <a:tableStyleId>{5C22544A-7EE6-4342-B048-85BDC9FD1C3A}</a:tableStyleId>
              </a:tblPr>
              <a:tblGrid>
                <a:gridCol w="1368152">
                  <a:extLst>
                    <a:ext uri="{9D8B030D-6E8A-4147-A177-3AD203B41FA5}">
                      <a16:colId xmlns:a16="http://schemas.microsoft.com/office/drawing/2014/main" val="20000"/>
                    </a:ext>
                  </a:extLst>
                </a:gridCol>
                <a:gridCol w="957808">
                  <a:extLst>
                    <a:ext uri="{9D8B030D-6E8A-4147-A177-3AD203B41FA5}">
                      <a16:colId xmlns:a16="http://schemas.microsoft.com/office/drawing/2014/main" val="20001"/>
                    </a:ext>
                  </a:extLst>
                </a:gridCol>
              </a:tblGrid>
              <a:tr h="587396">
                <a:tc>
                  <a:txBody>
                    <a:bodyPr/>
                    <a:lstStyle/>
                    <a:p>
                      <a:pPr algn="just" rtl="1"/>
                      <a:r>
                        <a:rPr lang="ar-DZ" sz="1400" dirty="0">
                          <a:latin typeface="Simplified Arabic" pitchFamily="18" charset="-78"/>
                          <a:cs typeface="Simplified Arabic" pitchFamily="18" charset="-78"/>
                        </a:rPr>
                        <a:t>زمن النشاط (أسبوع)</a:t>
                      </a:r>
                      <a:endParaRPr lang="fr-FR" sz="1400" dirty="0">
                        <a:latin typeface="Simplified Arabic" pitchFamily="18" charset="-78"/>
                        <a:cs typeface="Simplified Arabic" pitchFamily="18" charset="-78"/>
                      </a:endParaRPr>
                    </a:p>
                  </a:txBody>
                  <a:tcPr anchor="ctr"/>
                </a:tc>
                <a:tc>
                  <a:txBody>
                    <a:bodyPr/>
                    <a:lstStyle/>
                    <a:p>
                      <a:pPr algn="just" rtl="1"/>
                      <a:r>
                        <a:rPr lang="ar-DZ" sz="1400" dirty="0">
                          <a:latin typeface="Simplified Arabic" pitchFamily="18" charset="-78"/>
                          <a:cs typeface="Simplified Arabic" pitchFamily="18" charset="-78"/>
                        </a:rPr>
                        <a:t>اسم</a:t>
                      </a:r>
                      <a:r>
                        <a:rPr lang="ar-DZ" sz="1400" baseline="0" dirty="0">
                          <a:latin typeface="Simplified Arabic" pitchFamily="18" charset="-78"/>
                          <a:cs typeface="Simplified Arabic" pitchFamily="18" charset="-78"/>
                        </a:rPr>
                        <a:t> النشاط</a:t>
                      </a:r>
                      <a:endParaRPr lang="fr-FR" sz="1400" dirty="0">
                        <a:latin typeface="Simplified Arabic" pitchFamily="18" charset="-78"/>
                        <a:cs typeface="Simplified Arabic" pitchFamily="18" charset="-78"/>
                      </a:endParaRPr>
                    </a:p>
                  </a:txBody>
                  <a:tcPr anchor="ctr"/>
                </a:tc>
                <a:extLst>
                  <a:ext uri="{0D108BD9-81ED-4DB2-BD59-A6C34878D82A}">
                    <a16:rowId xmlns:a16="http://schemas.microsoft.com/office/drawing/2014/main" val="10000"/>
                  </a:ext>
                </a:extLst>
              </a:tr>
              <a:tr h="338520">
                <a:tc>
                  <a:txBody>
                    <a:bodyPr/>
                    <a:lstStyle/>
                    <a:p>
                      <a:pPr algn="ctr" rtl="1"/>
                      <a:r>
                        <a:rPr lang="ar-DZ" dirty="0"/>
                        <a:t>10</a:t>
                      </a:r>
                      <a:endParaRPr lang="fr-FR" dirty="0"/>
                    </a:p>
                  </a:txBody>
                  <a:tcPr/>
                </a:tc>
                <a:tc>
                  <a:txBody>
                    <a:bodyPr/>
                    <a:lstStyle/>
                    <a:p>
                      <a:pPr algn="ctr" rtl="1"/>
                      <a:r>
                        <a:rPr lang="ar-DZ" dirty="0"/>
                        <a:t>أ</a:t>
                      </a:r>
                      <a:endParaRPr lang="fr-FR" dirty="0"/>
                    </a:p>
                  </a:txBody>
                  <a:tcPr/>
                </a:tc>
                <a:extLst>
                  <a:ext uri="{0D108BD9-81ED-4DB2-BD59-A6C34878D82A}">
                    <a16:rowId xmlns:a16="http://schemas.microsoft.com/office/drawing/2014/main" val="10001"/>
                  </a:ext>
                </a:extLst>
              </a:tr>
              <a:tr h="338520">
                <a:tc>
                  <a:txBody>
                    <a:bodyPr/>
                    <a:lstStyle/>
                    <a:p>
                      <a:pPr algn="ctr" rtl="1"/>
                      <a:r>
                        <a:rPr lang="ar-DZ" dirty="0"/>
                        <a:t>8</a:t>
                      </a:r>
                      <a:endParaRPr lang="fr-FR" dirty="0"/>
                    </a:p>
                  </a:txBody>
                  <a:tcPr/>
                </a:tc>
                <a:tc>
                  <a:txBody>
                    <a:bodyPr/>
                    <a:lstStyle/>
                    <a:p>
                      <a:pPr algn="ctr" rtl="1"/>
                      <a:r>
                        <a:rPr lang="ar-DZ" dirty="0"/>
                        <a:t>ب</a:t>
                      </a:r>
                      <a:endParaRPr lang="fr-FR" dirty="0"/>
                    </a:p>
                  </a:txBody>
                  <a:tcPr/>
                </a:tc>
                <a:extLst>
                  <a:ext uri="{0D108BD9-81ED-4DB2-BD59-A6C34878D82A}">
                    <a16:rowId xmlns:a16="http://schemas.microsoft.com/office/drawing/2014/main" val="10002"/>
                  </a:ext>
                </a:extLst>
              </a:tr>
              <a:tr h="338520">
                <a:tc>
                  <a:txBody>
                    <a:bodyPr/>
                    <a:lstStyle/>
                    <a:p>
                      <a:pPr algn="ctr" rtl="1"/>
                      <a:r>
                        <a:rPr lang="ar-DZ" dirty="0"/>
                        <a:t>2</a:t>
                      </a:r>
                      <a:endParaRPr lang="fr-FR" dirty="0"/>
                    </a:p>
                  </a:txBody>
                  <a:tcPr/>
                </a:tc>
                <a:tc>
                  <a:txBody>
                    <a:bodyPr/>
                    <a:lstStyle/>
                    <a:p>
                      <a:pPr algn="ctr" rtl="1"/>
                      <a:r>
                        <a:rPr lang="ar-DZ" dirty="0"/>
                        <a:t>ج</a:t>
                      </a:r>
                      <a:endParaRPr lang="fr-FR" dirty="0"/>
                    </a:p>
                  </a:txBody>
                  <a:tcPr/>
                </a:tc>
                <a:extLst>
                  <a:ext uri="{0D108BD9-81ED-4DB2-BD59-A6C34878D82A}">
                    <a16:rowId xmlns:a16="http://schemas.microsoft.com/office/drawing/2014/main" val="10003"/>
                  </a:ext>
                </a:extLst>
              </a:tr>
              <a:tr h="338520">
                <a:tc>
                  <a:txBody>
                    <a:bodyPr/>
                    <a:lstStyle/>
                    <a:p>
                      <a:pPr algn="ctr" rtl="1"/>
                      <a:r>
                        <a:rPr lang="ar-DZ" dirty="0"/>
                        <a:t>4</a:t>
                      </a:r>
                      <a:endParaRPr lang="fr-FR" dirty="0"/>
                    </a:p>
                  </a:txBody>
                  <a:tcPr/>
                </a:tc>
                <a:tc>
                  <a:txBody>
                    <a:bodyPr/>
                    <a:lstStyle/>
                    <a:p>
                      <a:pPr algn="ctr" rtl="1"/>
                      <a:r>
                        <a:rPr lang="ar-DZ" dirty="0"/>
                        <a:t>د</a:t>
                      </a:r>
                      <a:endParaRPr lang="fr-FR" dirty="0"/>
                    </a:p>
                  </a:txBody>
                  <a:tcPr/>
                </a:tc>
                <a:extLst>
                  <a:ext uri="{0D108BD9-81ED-4DB2-BD59-A6C34878D82A}">
                    <a16:rowId xmlns:a16="http://schemas.microsoft.com/office/drawing/2014/main" val="10004"/>
                  </a:ext>
                </a:extLst>
              </a:tr>
            </a:tbl>
          </a:graphicData>
        </a:graphic>
      </p:graphicFrame>
      <p:pic>
        <p:nvPicPr>
          <p:cNvPr id="8" name="Picture 7">
            <a:extLst>
              <a:ext uri="{FF2B5EF4-FFF2-40B4-BE49-F238E27FC236}">
                <a16:creationId xmlns:a16="http://schemas.microsoft.com/office/drawing/2014/main" id="{029D88CF-21FA-D946-C7DE-1476631817D6}"/>
              </a:ext>
            </a:extLst>
          </p:cNvPr>
          <p:cNvPicPr>
            <a:picLocks noChangeAspect="1"/>
          </p:cNvPicPr>
          <p:nvPr/>
        </p:nvPicPr>
        <p:blipFill>
          <a:blip r:embed="rId2"/>
          <a:stretch>
            <a:fillRect/>
          </a:stretch>
        </p:blipFill>
        <p:spPr>
          <a:xfrm>
            <a:off x="1403648" y="4327879"/>
            <a:ext cx="6336704" cy="23431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normAutofit/>
          </a:bodyPr>
          <a:lstStyle/>
          <a:p>
            <a:pPr algn="ctr" rtl="1"/>
            <a:r>
              <a:rPr lang="ar-DZ" b="1" dirty="0">
                <a:solidFill>
                  <a:schemeClr val="tx1"/>
                </a:solidFill>
                <a:latin typeface="Simplified Arabic" pitchFamily="18" charset="-78"/>
                <a:cs typeface="Simplified Arabic" pitchFamily="18" charset="-78"/>
              </a:rPr>
              <a:t>المطلب الثاني : أسلوب تحليل المسار الحرج </a:t>
            </a:r>
            <a:r>
              <a:rPr lang="fr-FR" b="1" dirty="0">
                <a:solidFill>
                  <a:schemeClr val="tx1"/>
                </a:solidFill>
                <a:latin typeface="Simplified Arabic" pitchFamily="18" charset="-78"/>
                <a:cs typeface="Simplified Arabic" pitchFamily="18" charset="-78"/>
              </a:rPr>
              <a:t>(</a:t>
            </a:r>
            <a:r>
              <a:rPr lang="fr-FR" b="1" dirty="0" err="1">
                <a:solidFill>
                  <a:schemeClr val="tx1"/>
                </a:solidFill>
                <a:latin typeface="Simplified Arabic" pitchFamily="18" charset="-78"/>
                <a:cs typeface="Simplified Arabic" pitchFamily="18" charset="-78"/>
              </a:rPr>
              <a:t>cpa</a:t>
            </a:r>
            <a:r>
              <a:rPr lang="fr-FR" b="1" dirty="0">
                <a:solidFill>
                  <a:schemeClr val="tx1"/>
                </a:solidFill>
                <a:latin typeface="Simplified Arabic" pitchFamily="18" charset="-78"/>
                <a:cs typeface="Simplified Arabic" pitchFamily="18" charset="-78"/>
              </a:rPr>
              <a:t>)</a:t>
            </a:r>
          </a:p>
        </p:txBody>
      </p:sp>
      <p:sp>
        <p:nvSpPr>
          <p:cNvPr id="3" name="Espace réservé du contenu 2"/>
          <p:cNvSpPr>
            <a:spLocks noGrp="1"/>
          </p:cNvSpPr>
          <p:nvPr>
            <p:ph sz="quarter" idx="1"/>
          </p:nvPr>
        </p:nvSpPr>
        <p:spPr>
          <a:xfrm>
            <a:off x="683568" y="836712"/>
            <a:ext cx="7467600" cy="2016224"/>
          </a:xfrm>
        </p:spPr>
        <p:txBody>
          <a:bodyPr>
            <a:normAutofit/>
          </a:bodyPr>
          <a:lstStyle/>
          <a:p>
            <a:pPr algn="just" rtl="1">
              <a:buNone/>
            </a:pPr>
            <a:r>
              <a:rPr lang="ar-DZ" sz="2000" dirty="0">
                <a:latin typeface="Simplified Arabic" pitchFamily="18" charset="-78"/>
                <a:cs typeface="Simplified Arabic" pitchFamily="18" charset="-78"/>
              </a:rPr>
              <a:t>    هذا الأسلوب يتضمن تحليل المهام ، حيث سنحدد أقل وأكبر مدة متوقعة لإنجاز كل مهمة ، وسنقوم بتحديد العلاقة بين المهام لنتعرف على المهام التي يجب أن نبدأ </a:t>
            </a:r>
            <a:r>
              <a:rPr lang="ar-DZ" sz="2000" dirty="0" err="1">
                <a:latin typeface="Simplified Arabic" pitchFamily="18" charset="-78"/>
                <a:cs typeface="Simplified Arabic" pitchFamily="18" charset="-78"/>
              </a:rPr>
              <a:t>بها</a:t>
            </a:r>
            <a:r>
              <a:rPr lang="ar-DZ" sz="2000" dirty="0">
                <a:latin typeface="Simplified Arabic" pitchFamily="18" charset="-78"/>
                <a:cs typeface="Simplified Arabic" pitchFamily="18" charset="-78"/>
              </a:rPr>
              <a:t> و المهام التي يمكن العمل عليها بدون الاعتماد على إنجاز مهام أخرى ، وغيرها ومن ثم سنعمل تمثيل مرئي للمشروع على شكل شبكة ، ومن ثم سنحاول التعرف في هذه الشبكة على المسار الحرج والذي يعتبر المسار الأكثر وقتا لتنفيذ المشروع من ضمن المسارات المختلفة في الشبكة .</a:t>
            </a:r>
            <a:endParaRPr lang="fr-FR" sz="2000" dirty="0">
              <a:latin typeface="Simplified Arabic" pitchFamily="18" charset="-78"/>
              <a:cs typeface="Simplified Arabic" pitchFamily="18" charset="-78"/>
            </a:endParaRPr>
          </a:p>
        </p:txBody>
      </p:sp>
      <p:sp>
        <p:nvSpPr>
          <p:cNvPr id="4" name="Titre 1">
            <a:extLst>
              <a:ext uri="{FF2B5EF4-FFF2-40B4-BE49-F238E27FC236}">
                <a16:creationId xmlns:a16="http://schemas.microsoft.com/office/drawing/2014/main" id="{D98B6610-8393-43EE-5643-69B3405F8861}"/>
              </a:ext>
            </a:extLst>
          </p:cNvPr>
          <p:cNvSpPr txBox="1">
            <a:spLocks/>
          </p:cNvSpPr>
          <p:nvPr/>
        </p:nvSpPr>
        <p:spPr>
          <a:xfrm>
            <a:off x="484929" y="2762076"/>
            <a:ext cx="7467600" cy="652934"/>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b="1">
                <a:solidFill>
                  <a:schemeClr val="tx1"/>
                </a:solidFill>
                <a:latin typeface="Simplified Arabic" pitchFamily="18" charset="-78"/>
                <a:cs typeface="Simplified Arabic" pitchFamily="18" charset="-78"/>
              </a:rPr>
              <a:t>المطلب الثالث : أسلوب تقسيم ومراجعة البرامج </a:t>
            </a:r>
            <a:r>
              <a:rPr lang="fr-FR" b="1">
                <a:solidFill>
                  <a:schemeClr val="tx1"/>
                </a:solidFill>
                <a:latin typeface="Simplified Arabic" pitchFamily="18" charset="-78"/>
                <a:cs typeface="Simplified Arabic" pitchFamily="18" charset="-78"/>
              </a:rPr>
              <a:t>(pert)</a:t>
            </a:r>
            <a:endParaRPr lang="fr-FR" b="1" dirty="0">
              <a:solidFill>
                <a:schemeClr val="tx1"/>
              </a:solidFill>
              <a:latin typeface="Simplified Arabic" pitchFamily="18" charset="-78"/>
              <a:cs typeface="Simplified Arabic" pitchFamily="18" charset="-78"/>
            </a:endParaRPr>
          </a:p>
        </p:txBody>
      </p:sp>
      <p:sp>
        <p:nvSpPr>
          <p:cNvPr id="5" name="Espace réservé du contenu 2">
            <a:extLst>
              <a:ext uri="{FF2B5EF4-FFF2-40B4-BE49-F238E27FC236}">
                <a16:creationId xmlns:a16="http://schemas.microsoft.com/office/drawing/2014/main" id="{22CF826E-D5F9-A23B-AD8C-3186C99647FE}"/>
              </a:ext>
            </a:extLst>
          </p:cNvPr>
          <p:cNvSpPr txBox="1">
            <a:spLocks/>
          </p:cNvSpPr>
          <p:nvPr/>
        </p:nvSpPr>
        <p:spPr>
          <a:xfrm>
            <a:off x="484929" y="3467580"/>
            <a:ext cx="7467600" cy="334096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rtl="1">
              <a:buFont typeface="Wingdings"/>
              <a:buNone/>
            </a:pPr>
            <a:r>
              <a:rPr lang="ar-DZ"/>
              <a:t>    </a:t>
            </a:r>
            <a:r>
              <a:rPr lang="ar-DZ" sz="2000">
                <a:latin typeface="Simplified Arabic" pitchFamily="18" charset="-78"/>
                <a:cs typeface="Simplified Arabic" pitchFamily="18" charset="-78"/>
              </a:rPr>
              <a:t>المخطط في هذا الأسلوب يقوم بوضع عدة تقديرات و توقعات للمدة اللازمة لإنجاز كل مهمة مثل أقصر مدة ممكنة لإنجاز المهمة و المدة الأكثر غتمالا لإنجاز المهمة ، وبعدها يتم تطبيق معادلات رياضية لتقدير المدة المتوقعة لإنجاز كل مهمة .</a:t>
            </a:r>
          </a:p>
          <a:p>
            <a:pPr marL="514350" indent="-514350" algn="just" rtl="1">
              <a:buClr>
                <a:schemeClr val="accent1">
                  <a:lumMod val="75000"/>
                </a:schemeClr>
              </a:buClr>
              <a:buSzPct val="110000"/>
              <a:buFont typeface="+mj-lt"/>
              <a:buAutoNum type="romanUcPeriod"/>
            </a:pPr>
            <a:r>
              <a:rPr lang="ar-DZ" sz="2000">
                <a:latin typeface="Simplified Arabic" pitchFamily="18" charset="-78"/>
                <a:cs typeface="Simplified Arabic" pitchFamily="18" charset="-78"/>
              </a:rPr>
              <a:t>التعرف على مهام هذا الأسلوب :</a:t>
            </a:r>
          </a:p>
          <a:p>
            <a:pPr marL="514350" indent="-514350" algn="just" rtl="1">
              <a:buClr>
                <a:schemeClr val="accent1">
                  <a:lumMod val="75000"/>
                </a:schemeClr>
              </a:buClr>
              <a:buSzPct val="110000"/>
              <a:buFont typeface="Wingdings"/>
              <a:buAutoNum type="arabicPeriod"/>
            </a:pPr>
            <a:r>
              <a:rPr lang="ar-DZ" sz="2000">
                <a:latin typeface="Simplified Arabic" pitchFamily="18" charset="-78"/>
                <a:cs typeface="Simplified Arabic" pitchFamily="18" charset="-78"/>
              </a:rPr>
              <a:t>عمل هيكل تجزئة العمل </a:t>
            </a:r>
            <a:r>
              <a:rPr lang="fr-FR" sz="2000">
                <a:latin typeface="Simplified Arabic" pitchFamily="18" charset="-78"/>
                <a:cs typeface="Simplified Arabic" pitchFamily="18" charset="-78"/>
              </a:rPr>
              <a:t>WBS</a:t>
            </a:r>
            <a:r>
              <a:rPr lang="ar-DZ" sz="2000">
                <a:latin typeface="Simplified Arabic" pitchFamily="18" charset="-78"/>
                <a:cs typeface="Simplified Arabic" pitchFamily="18" charset="-78"/>
              </a:rPr>
              <a:t> : </a:t>
            </a:r>
          </a:p>
          <a:p>
            <a:pPr marL="0" indent="0" algn="just" rtl="1">
              <a:buClr>
                <a:schemeClr val="accent1">
                  <a:lumMod val="75000"/>
                </a:schemeClr>
              </a:buClr>
              <a:buSzPct val="110000"/>
              <a:buFont typeface="Wingdings"/>
              <a:buNone/>
            </a:pPr>
            <a:r>
              <a:rPr lang="ar-DZ" sz="2000">
                <a:latin typeface="Simplified Arabic" pitchFamily="18" charset="-78"/>
                <a:cs typeface="Simplified Arabic" pitchFamily="18" charset="-78"/>
              </a:rPr>
              <a:t>هو وسيلة لتحديد تفاصيل الأعمال والمهام التي يجب القيام بها عن طريق تحليل المهام الرئيسية والكبيرة إلى مهام أصغر حتى تظهر لنا قائمة مهام كثيرة وعندما يتواصل المخطط إلى مرحلة مناسبة من التفصيل والتحليل سيكون الوقت مناسبا للتوقف عن التجزئة والبدأ في تصنيف هذه الأعمال .</a:t>
            </a:r>
            <a:endParaRPr lang="fr-FR" sz="20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8676456" cy="6858000"/>
          </a:xfrm>
        </p:spPr>
        <p:txBody>
          <a:bodyPr>
            <a:normAutofit/>
          </a:bodyPr>
          <a:lstStyle/>
          <a:p>
            <a:pPr algn="just" rtl="1">
              <a:buNone/>
            </a:pPr>
            <a:r>
              <a:rPr lang="ar-DZ" sz="1600" dirty="0">
                <a:solidFill>
                  <a:srgbClr val="FF0000"/>
                </a:solidFill>
                <a:latin typeface="Simplified Arabic" pitchFamily="18" charset="-78"/>
                <a:cs typeface="Simplified Arabic" pitchFamily="18" charset="-78"/>
              </a:rPr>
              <a:t>مثال</a:t>
            </a:r>
            <a:r>
              <a:rPr lang="ar-DZ" sz="1600" dirty="0">
                <a:latin typeface="Simplified Arabic" pitchFamily="18" charset="-78"/>
                <a:cs typeface="Simplified Arabic" pitchFamily="18" charset="-78"/>
              </a:rPr>
              <a:t> : تجديد جناح في مستشفى </a:t>
            </a:r>
          </a:p>
          <a:p>
            <a:pPr marL="457200" indent="-457200" algn="just" rtl="1">
              <a:buClr>
                <a:schemeClr val="accent1">
                  <a:lumMod val="50000"/>
                </a:schemeClr>
              </a:buClr>
              <a:buSzPct val="100000"/>
              <a:buFont typeface="Arial" pitchFamily="34" charset="0"/>
              <a:buChar char="•"/>
            </a:pPr>
            <a:r>
              <a:rPr lang="ar-DZ" sz="1600" dirty="0">
                <a:latin typeface="Simplified Arabic" pitchFamily="18" charset="-78"/>
                <a:cs typeface="Simplified Arabic" pitchFamily="18" charset="-78"/>
              </a:rPr>
              <a:t>في الشكل التالي يتضح لنا بداية العمل على هيكل تجزئة المهام فالمخطط </a:t>
            </a:r>
            <a:r>
              <a:rPr lang="ar-DZ" sz="1600" dirty="0" err="1">
                <a:latin typeface="Simplified Arabic" pitchFamily="18" charset="-78"/>
                <a:cs typeface="Simplified Arabic" pitchFamily="18" charset="-78"/>
              </a:rPr>
              <a:t>يجزء</a:t>
            </a:r>
            <a:r>
              <a:rPr lang="ar-DZ" sz="1600" dirty="0">
                <a:latin typeface="Simplified Arabic" pitchFamily="18" charset="-78"/>
                <a:cs typeface="Simplified Arabic" pitchFamily="18" charset="-78"/>
              </a:rPr>
              <a:t> هدف المشروع إلى عدة حزم رئيسية :</a:t>
            </a:r>
          </a:p>
          <a:p>
            <a:pPr marL="457200" indent="-457200" algn="just" rtl="1">
              <a:buClr>
                <a:schemeClr val="accent1">
                  <a:lumMod val="50000"/>
                </a:schemeClr>
              </a:buClr>
              <a:buSzPct val="100000"/>
              <a:buNone/>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None/>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5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5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5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5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5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r>
              <a:rPr lang="ar-DZ" sz="1600" dirty="0">
                <a:latin typeface="Simplified Arabic" pitchFamily="18" charset="-78"/>
                <a:cs typeface="Simplified Arabic" pitchFamily="18" charset="-78"/>
              </a:rPr>
              <a:t>الخطوة التالية ستكون تجزئى كل حزمة من الحزم الثلاثة إلى كرة مهام ، مثال : تجزئة الحزمة الأولى ” تنظيف الجناح ” </a:t>
            </a: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Font typeface="Arial" pitchFamily="34" charset="0"/>
              <a:buChar char="•"/>
            </a:pPr>
            <a:r>
              <a:rPr lang="ar-DZ" sz="1600" dirty="0">
                <a:latin typeface="Simplified Arabic" pitchFamily="18" charset="-78"/>
                <a:cs typeface="Simplified Arabic" pitchFamily="18" charset="-78"/>
              </a:rPr>
              <a:t>و يكمل أيضا عملية التحليل للحزم الثانية و الثالثة بنفس الطريقة .</a:t>
            </a:r>
          </a:p>
          <a:p>
            <a:pPr marL="457200" indent="-457200" algn="just" rtl="1">
              <a:buClr>
                <a:schemeClr val="accent1">
                  <a:lumMod val="50000"/>
                </a:schemeClr>
              </a:buClr>
              <a:buSzPct val="100000"/>
              <a:buFont typeface="Arial" pitchFamily="34" charset="0"/>
              <a:buChar char="•"/>
            </a:pPr>
            <a:r>
              <a:rPr lang="ar-DZ" sz="1600" dirty="0">
                <a:latin typeface="Simplified Arabic" pitchFamily="18" charset="-78"/>
                <a:cs typeface="Simplified Arabic" pitchFamily="18" charset="-78"/>
              </a:rPr>
              <a:t>وبعدما ينتهي من التجزئة لجميع الحزم سيقوم المخطط بوضع جميع المهام المتفرعة من الحزم في قائمة و ستحتوي القائمة على ثلاثة أعمدة ، الأول سيكون للمعرف الخاص بالمهمة و الثاني لتفصيل المهمة ، والثالث للمدة التقديرية لإنجاز المهمة ، كما هو في الشكل : </a:t>
            </a:r>
          </a:p>
          <a:p>
            <a:pPr marL="457200" indent="-457200" algn="just" rtl="1">
              <a:buClr>
                <a:schemeClr val="accent1">
                  <a:lumMod val="50000"/>
                </a:schemeClr>
              </a:buClr>
              <a:buSzPct val="100000"/>
              <a:buFont typeface="Arial" pitchFamily="34" charset="0"/>
              <a:buChar char="•"/>
            </a:pPr>
            <a:endParaRPr lang="ar-DZ" sz="1600" dirty="0">
              <a:latin typeface="Simplified Arabic" pitchFamily="18" charset="-78"/>
              <a:cs typeface="Simplified Arabic" pitchFamily="18" charset="-78"/>
            </a:endParaRPr>
          </a:p>
          <a:p>
            <a:pPr marL="457200" indent="-457200" algn="just" rtl="1">
              <a:buClr>
                <a:schemeClr val="accent1">
                  <a:lumMod val="50000"/>
                </a:schemeClr>
              </a:buClr>
              <a:buSzPct val="100000"/>
              <a:buNone/>
            </a:pPr>
            <a:endParaRPr lang="ar-DZ" sz="1600" dirty="0">
              <a:latin typeface="Simplified Arabic" pitchFamily="18" charset="-78"/>
              <a:cs typeface="Simplified Arabic" pitchFamily="18" charset="-78"/>
            </a:endParaRPr>
          </a:p>
        </p:txBody>
      </p:sp>
      <p:pic>
        <p:nvPicPr>
          <p:cNvPr id="5" name="Picture 2"/>
          <p:cNvPicPr>
            <a:picLocks noChangeAspect="1" noChangeArrowheads="1"/>
          </p:cNvPicPr>
          <p:nvPr/>
        </p:nvPicPr>
        <p:blipFill>
          <a:blip r:embed="rId2"/>
          <a:srcRect/>
          <a:stretch>
            <a:fillRect/>
          </a:stretch>
        </p:blipFill>
        <p:spPr bwMode="auto">
          <a:xfrm>
            <a:off x="935413" y="692696"/>
            <a:ext cx="6738542" cy="1279044"/>
          </a:xfrm>
          <a:prstGeom prst="rect">
            <a:avLst/>
          </a:prstGeom>
          <a:noFill/>
          <a:ln w="9525">
            <a:noFill/>
            <a:miter lim="800000"/>
            <a:headEnd/>
            <a:tailEnd/>
          </a:ln>
          <a:effectLst/>
        </p:spPr>
      </p:pic>
      <p:pic>
        <p:nvPicPr>
          <p:cNvPr id="7" name="Picture 3"/>
          <p:cNvPicPr>
            <a:picLocks noChangeAspect="1" noChangeArrowheads="1"/>
          </p:cNvPicPr>
          <p:nvPr/>
        </p:nvPicPr>
        <p:blipFill>
          <a:blip r:embed="rId3"/>
          <a:srcRect/>
          <a:stretch>
            <a:fillRect/>
          </a:stretch>
        </p:blipFill>
        <p:spPr bwMode="auto">
          <a:xfrm>
            <a:off x="661346" y="2612299"/>
            <a:ext cx="7286676" cy="2076601"/>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Wisp">
  <a:themeElements>
    <a:clrScheme name="Custom 6">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E2BDCA"/>
      </a:hlink>
      <a:folHlink>
        <a:srgbClr val="7F6F6F"/>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384</TotalTime>
  <Words>1679</Words>
  <Application>Microsoft Office PowerPoint</Application>
  <PresentationFormat>On-screen Show (4:3)</PresentationFormat>
  <Paragraphs>133</Paragraphs>
  <Slides>16</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16</vt:i4>
      </vt:variant>
    </vt:vector>
  </HeadingPairs>
  <TitlesOfParts>
    <vt:vector size="28" baseType="lpstr">
      <vt:lpstr>Arial</vt:lpstr>
      <vt:lpstr>Calibri</vt:lpstr>
      <vt:lpstr>Century Gothic</vt:lpstr>
      <vt:lpstr>Century Schoolbook</vt:lpstr>
      <vt:lpstr>Courier New</vt:lpstr>
      <vt:lpstr>HQPB3</vt:lpstr>
      <vt:lpstr>Simplified Arabic</vt:lpstr>
      <vt:lpstr>Wingdings</vt:lpstr>
      <vt:lpstr>Wingdings 2</vt:lpstr>
      <vt:lpstr>Wingdings 3</vt:lpstr>
      <vt:lpstr>Oriel</vt:lpstr>
      <vt:lpstr>Wisp</vt:lpstr>
      <vt:lpstr>PowerPoint Presentation</vt:lpstr>
      <vt:lpstr>خطة البحث </vt:lpstr>
      <vt:lpstr>المقدمة </vt:lpstr>
      <vt:lpstr>المبحث الأول   ماهية جدولة المشروع </vt:lpstr>
      <vt:lpstr>المطلب الأول : تعريف جدولة المشروع </vt:lpstr>
      <vt:lpstr> المبحث الثاني أساليب جدولة المشروع </vt:lpstr>
      <vt:lpstr>المطلب الأول : خرائط جانت (gantt chrats)</vt:lpstr>
      <vt:lpstr>المطلب الثاني : أسلوب تحليل المسار الحرج (cpa)</vt:lpstr>
      <vt:lpstr>PowerPoint Presentation</vt:lpstr>
      <vt:lpstr>PowerPoint Presentation</vt:lpstr>
      <vt:lpstr>PowerPoint Presentation</vt:lpstr>
      <vt:lpstr>PowerPoint Presentation</vt:lpstr>
      <vt:lpstr>PowerPoint Presentation</vt:lpstr>
      <vt:lpstr>PowerPoint Presentation</vt:lpstr>
      <vt:lpstr>الخاتمة </vt:lpstr>
      <vt:lpstr>قائمة المراجع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خطة البحث</dc:title>
  <dc:creator>Fujitsu</dc:creator>
  <cp:lastModifiedBy>213656554730</cp:lastModifiedBy>
  <cp:revision>27</cp:revision>
  <dcterms:created xsi:type="dcterms:W3CDTF">2022-12-02T18:41:25Z</dcterms:created>
  <dcterms:modified xsi:type="dcterms:W3CDTF">2022-12-04T11:13:11Z</dcterms:modified>
</cp:coreProperties>
</file>