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72" r:id="rId1"/>
  </p:sldMasterIdLst>
  <p:notesMasterIdLst>
    <p:notesMasterId r:id="rId78"/>
  </p:notesMasterIdLst>
  <p:sldIdLst>
    <p:sldId id="256" r:id="rId2"/>
    <p:sldId id="474" r:id="rId3"/>
    <p:sldId id="475" r:id="rId4"/>
    <p:sldId id="478" r:id="rId5"/>
    <p:sldId id="482" r:id="rId6"/>
    <p:sldId id="480" r:id="rId7"/>
    <p:sldId id="481" r:id="rId8"/>
    <p:sldId id="484" r:id="rId9"/>
    <p:sldId id="479" r:id="rId10"/>
    <p:sldId id="485" r:id="rId11"/>
    <p:sldId id="486" r:id="rId12"/>
    <p:sldId id="536" r:id="rId13"/>
    <p:sldId id="487" r:id="rId14"/>
    <p:sldId id="489" r:id="rId15"/>
    <p:sldId id="537" r:id="rId16"/>
    <p:sldId id="490" r:id="rId17"/>
    <p:sldId id="492" r:id="rId18"/>
    <p:sldId id="500" r:id="rId19"/>
    <p:sldId id="501" r:id="rId20"/>
    <p:sldId id="502" r:id="rId21"/>
    <p:sldId id="503" r:id="rId22"/>
    <p:sldId id="504" r:id="rId23"/>
    <p:sldId id="505" r:id="rId24"/>
    <p:sldId id="495" r:id="rId25"/>
    <p:sldId id="496" r:id="rId26"/>
    <p:sldId id="494" r:id="rId27"/>
    <p:sldId id="497" r:id="rId28"/>
    <p:sldId id="498" r:id="rId29"/>
    <p:sldId id="506" r:id="rId30"/>
    <p:sldId id="507" r:id="rId31"/>
    <p:sldId id="508" r:id="rId32"/>
    <p:sldId id="509" r:id="rId33"/>
    <p:sldId id="518" r:id="rId34"/>
    <p:sldId id="519" r:id="rId35"/>
    <p:sldId id="510" r:id="rId36"/>
    <p:sldId id="521" r:id="rId37"/>
    <p:sldId id="523" r:id="rId38"/>
    <p:sldId id="511" r:id="rId39"/>
    <p:sldId id="526" r:id="rId40"/>
    <p:sldId id="527" r:id="rId41"/>
    <p:sldId id="524" r:id="rId42"/>
    <p:sldId id="534" r:id="rId43"/>
    <p:sldId id="512" r:id="rId44"/>
    <p:sldId id="528" r:id="rId45"/>
    <p:sldId id="513" r:id="rId46"/>
    <p:sldId id="529" r:id="rId47"/>
    <p:sldId id="514" r:id="rId48"/>
    <p:sldId id="530" r:id="rId49"/>
    <p:sldId id="515" r:id="rId50"/>
    <p:sldId id="531" r:id="rId51"/>
    <p:sldId id="532" r:id="rId52"/>
    <p:sldId id="517" r:id="rId53"/>
    <p:sldId id="516" r:id="rId54"/>
    <p:sldId id="499" r:id="rId55"/>
    <p:sldId id="454" r:id="rId56"/>
    <p:sldId id="455" r:id="rId57"/>
    <p:sldId id="446" r:id="rId58"/>
    <p:sldId id="462" r:id="rId59"/>
    <p:sldId id="456" r:id="rId60"/>
    <p:sldId id="457" r:id="rId61"/>
    <p:sldId id="458" r:id="rId62"/>
    <p:sldId id="459" r:id="rId63"/>
    <p:sldId id="533" r:id="rId64"/>
    <p:sldId id="460" r:id="rId65"/>
    <p:sldId id="449" r:id="rId66"/>
    <p:sldId id="461" r:id="rId67"/>
    <p:sldId id="463" r:id="rId68"/>
    <p:sldId id="465" r:id="rId69"/>
    <p:sldId id="464" r:id="rId70"/>
    <p:sldId id="466" r:id="rId71"/>
    <p:sldId id="467" r:id="rId72"/>
    <p:sldId id="468" r:id="rId73"/>
    <p:sldId id="469" r:id="rId74"/>
    <p:sldId id="470" r:id="rId75"/>
    <p:sldId id="471" r:id="rId76"/>
    <p:sldId id="472" r:id="rId77"/>
  </p:sldIdLst>
  <p:sldSz cx="9144000" cy="6858000" type="screen4x3"/>
  <p:notesSz cx="6735763" cy="9869488"/>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A0ACC"/>
    <a:srgbClr val="2A08B8"/>
    <a:srgbClr val="2F1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76" autoAdjust="0"/>
    <p:restoredTop sz="94660"/>
  </p:normalViewPr>
  <p:slideViewPr>
    <p:cSldViewPr>
      <p:cViewPr>
        <p:scale>
          <a:sx n="66" d="100"/>
          <a:sy n="66" d="100"/>
        </p:scale>
        <p:origin x="366"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fr-FR"/>
          </a:p>
        </p:txBody>
      </p:sp>
      <p:sp>
        <p:nvSpPr>
          <p:cNvPr id="3" name="عنصر نائب للتاريخ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74D241DE-BDC9-4335-80EF-18AADFC7618F}" type="datetimeFigureOut">
              <a:rPr lang="fr-FR" smtClean="0"/>
              <a:pPr/>
              <a:t>15/10/2022</a:t>
            </a:fld>
            <a:endParaRPr lang="fr-FR"/>
          </a:p>
        </p:txBody>
      </p:sp>
      <p:sp>
        <p:nvSpPr>
          <p:cNvPr id="4" name="عنصر نائب لصورة الشريحة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fr-FR"/>
          </a:p>
        </p:txBody>
      </p:sp>
      <p:sp>
        <p:nvSpPr>
          <p:cNvPr id="5" name="عنصر نائب للملاحظات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6" name="عنصر نائب للتذييل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fr-FR"/>
          </a:p>
        </p:txBody>
      </p:sp>
      <p:sp>
        <p:nvSpPr>
          <p:cNvPr id="7" name="عنصر نائب لرقم الشريحة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2A8A29DF-9DC2-402B-A1B2-37A6726F7DA9}" type="slidenum">
              <a:rPr lang="fr-FR" smtClean="0"/>
              <a:pPr/>
              <a:t>‹N°›</a:t>
            </a:fld>
            <a:endParaRPr lang="fr-FR"/>
          </a:p>
        </p:txBody>
      </p:sp>
    </p:spTree>
    <p:extLst>
      <p:ext uri="{BB962C8B-B14F-4D97-AF65-F5344CB8AC3E}">
        <p14:creationId xmlns:p14="http://schemas.microsoft.com/office/powerpoint/2010/main" val="154197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63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64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67</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69</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71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73</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75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solidFill>
                  <a:prstClr val="black"/>
                </a:solidFill>
              </a:rPr>
              <a:pPr/>
              <a:t>37</a:t>
            </a:fld>
            <a:endParaRPr lang="fr-F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55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56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57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58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59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61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r-FR" dirty="0"/>
          </a:p>
        </p:txBody>
      </p:sp>
      <p:sp>
        <p:nvSpPr>
          <p:cNvPr id="4" name="عنصر نائب لرقم الشريحة 3"/>
          <p:cNvSpPr>
            <a:spLocks noGrp="1"/>
          </p:cNvSpPr>
          <p:nvPr>
            <p:ph type="sldNum" sz="quarter" idx="10"/>
          </p:nvPr>
        </p:nvSpPr>
        <p:spPr/>
        <p:txBody>
          <a:bodyPr/>
          <a:lstStyle/>
          <a:p>
            <a:fld id="{2A8A29DF-9DC2-402B-A1B2-37A6726F7DA9}" type="slidenum">
              <a:rPr lang="fr-FR" smtClean="0"/>
              <a:pPr/>
              <a:t>62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5DBAC7C-DF1F-402E-96DD-F6C1A9F293B6}" type="datetime1">
              <a:rPr lang="ar-SA" smtClean="0"/>
              <a:pPr/>
              <a:t>20/03/1444</a:t>
            </a:fld>
            <a:endParaRPr lang="ar-SA"/>
          </a:p>
        </p:txBody>
      </p:sp>
      <p:sp>
        <p:nvSpPr>
          <p:cNvPr id="5" name="Espace réservé du pied de page 4"/>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6" name="Espace réservé du numéro de diapositive 5"/>
          <p:cNvSpPr>
            <a:spLocks noGrp="1"/>
          </p:cNvSpPr>
          <p:nvPr>
            <p:ph type="sldNum" sz="quarter" idx="12"/>
          </p:nvPr>
        </p:nvSpPr>
        <p:spPr/>
        <p:txBody>
          <a:bodyPr/>
          <a:lstStyle/>
          <a:p>
            <a:fld id="{0B34F065-1154-456A-91E3-76DE8E75E17B}" type="slidenum">
              <a:rPr lang="ar-SA" smtClean="0"/>
              <a:pPr/>
              <a:t>‹N°›</a:t>
            </a:fld>
            <a:endParaRPr lang="ar-SA"/>
          </a:p>
        </p:txBody>
      </p:sp>
    </p:spTree>
    <p:extLst>
      <p:ext uri="{BB962C8B-B14F-4D97-AF65-F5344CB8AC3E}">
        <p14:creationId xmlns:p14="http://schemas.microsoft.com/office/powerpoint/2010/main" val="407672884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DBAC7C-DF1F-402E-96DD-F6C1A9F293B6}" type="datetime1">
              <a:rPr lang="ar-SA" smtClean="0"/>
              <a:pPr/>
              <a:t>20/03/1444</a:t>
            </a:fld>
            <a:endParaRPr lang="ar-SA"/>
          </a:p>
        </p:txBody>
      </p:sp>
      <p:sp>
        <p:nvSpPr>
          <p:cNvPr id="5" name="Espace réservé du pied de page 4"/>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6" name="Espace réservé du numéro de diapositive 5"/>
          <p:cNvSpPr>
            <a:spLocks noGrp="1"/>
          </p:cNvSpPr>
          <p:nvPr>
            <p:ph type="sldNum" sz="quarter" idx="12"/>
          </p:nvPr>
        </p:nvSpPr>
        <p:spPr/>
        <p:txBody>
          <a:bodyPr/>
          <a:lstStyle/>
          <a:p>
            <a:fld id="{0B34F065-1154-456A-91E3-76DE8E75E17B}" type="slidenum">
              <a:rPr lang="ar-SA" smtClean="0"/>
              <a:pPr/>
              <a:t>‹N°›</a:t>
            </a:fld>
            <a:endParaRPr lang="ar-SA"/>
          </a:p>
        </p:txBody>
      </p:sp>
    </p:spTree>
    <p:extLst>
      <p:ext uri="{BB962C8B-B14F-4D97-AF65-F5344CB8AC3E}">
        <p14:creationId xmlns:p14="http://schemas.microsoft.com/office/powerpoint/2010/main" val="11723172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DBAC7C-DF1F-402E-96DD-F6C1A9F293B6}" type="datetime1">
              <a:rPr lang="ar-SA" smtClean="0"/>
              <a:pPr/>
              <a:t>20/03/1444</a:t>
            </a:fld>
            <a:endParaRPr lang="ar-SA"/>
          </a:p>
        </p:txBody>
      </p:sp>
      <p:sp>
        <p:nvSpPr>
          <p:cNvPr id="5" name="Espace réservé du pied de page 4"/>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6" name="Espace réservé du numéro de diapositive 5"/>
          <p:cNvSpPr>
            <a:spLocks noGrp="1"/>
          </p:cNvSpPr>
          <p:nvPr>
            <p:ph type="sldNum" sz="quarter" idx="12"/>
          </p:nvPr>
        </p:nvSpPr>
        <p:spPr/>
        <p:txBody>
          <a:bodyPr/>
          <a:lstStyle/>
          <a:p>
            <a:fld id="{0B34F065-1154-456A-91E3-76DE8E75E17B}" type="slidenum">
              <a:rPr lang="ar-SA" smtClean="0"/>
              <a:pPr/>
              <a:t>‹N°›</a:t>
            </a:fld>
            <a:endParaRPr lang="ar-SA"/>
          </a:p>
        </p:txBody>
      </p:sp>
    </p:spTree>
    <p:extLst>
      <p:ext uri="{BB962C8B-B14F-4D97-AF65-F5344CB8AC3E}">
        <p14:creationId xmlns:p14="http://schemas.microsoft.com/office/powerpoint/2010/main" val="26831411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DBAC7C-DF1F-402E-96DD-F6C1A9F293B6}" type="datetime1">
              <a:rPr lang="ar-SA" smtClean="0"/>
              <a:pPr/>
              <a:t>20/03/1444</a:t>
            </a:fld>
            <a:endParaRPr lang="ar-SA"/>
          </a:p>
        </p:txBody>
      </p:sp>
      <p:sp>
        <p:nvSpPr>
          <p:cNvPr id="5" name="Espace réservé du pied de page 4"/>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6" name="Espace réservé du numéro de diapositive 5"/>
          <p:cNvSpPr>
            <a:spLocks noGrp="1"/>
          </p:cNvSpPr>
          <p:nvPr>
            <p:ph type="sldNum" sz="quarter" idx="12"/>
          </p:nvPr>
        </p:nvSpPr>
        <p:spPr/>
        <p:txBody>
          <a:bodyPr/>
          <a:lstStyle/>
          <a:p>
            <a:fld id="{0B34F065-1154-456A-91E3-76DE8E75E17B}" type="slidenum">
              <a:rPr lang="ar-SA" smtClean="0"/>
              <a:pPr/>
              <a:t>‹N°›</a:t>
            </a:fld>
            <a:endParaRPr lang="ar-SA"/>
          </a:p>
        </p:txBody>
      </p:sp>
    </p:spTree>
    <p:extLst>
      <p:ext uri="{BB962C8B-B14F-4D97-AF65-F5344CB8AC3E}">
        <p14:creationId xmlns:p14="http://schemas.microsoft.com/office/powerpoint/2010/main" val="81752964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5DBAC7C-DF1F-402E-96DD-F6C1A9F293B6}" type="datetime1">
              <a:rPr lang="ar-SA" smtClean="0"/>
              <a:pPr/>
              <a:t>20/03/1444</a:t>
            </a:fld>
            <a:endParaRPr lang="ar-SA"/>
          </a:p>
        </p:txBody>
      </p:sp>
      <p:sp>
        <p:nvSpPr>
          <p:cNvPr id="5" name="Espace réservé du pied de page 4"/>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6" name="Espace réservé du numéro de diapositive 5"/>
          <p:cNvSpPr>
            <a:spLocks noGrp="1"/>
          </p:cNvSpPr>
          <p:nvPr>
            <p:ph type="sldNum" sz="quarter" idx="12"/>
          </p:nvPr>
        </p:nvSpPr>
        <p:spPr/>
        <p:txBody>
          <a:bodyPr/>
          <a:lstStyle/>
          <a:p>
            <a:fld id="{0B34F065-1154-456A-91E3-76DE8E75E17B}" type="slidenum">
              <a:rPr lang="ar-SA" smtClean="0"/>
              <a:pPr/>
              <a:t>‹N°›</a:t>
            </a:fld>
            <a:endParaRPr lang="ar-SA"/>
          </a:p>
        </p:txBody>
      </p:sp>
    </p:spTree>
    <p:extLst>
      <p:ext uri="{BB962C8B-B14F-4D97-AF65-F5344CB8AC3E}">
        <p14:creationId xmlns:p14="http://schemas.microsoft.com/office/powerpoint/2010/main" val="253985392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5DBAC7C-DF1F-402E-96DD-F6C1A9F293B6}" type="datetime1">
              <a:rPr lang="ar-SA" smtClean="0"/>
              <a:pPr/>
              <a:t>20/03/1444</a:t>
            </a:fld>
            <a:endParaRPr lang="ar-SA"/>
          </a:p>
        </p:txBody>
      </p:sp>
      <p:sp>
        <p:nvSpPr>
          <p:cNvPr id="6" name="Espace réservé du pied de page 5"/>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7" name="Espace réservé du numéro de diapositive 6"/>
          <p:cNvSpPr>
            <a:spLocks noGrp="1"/>
          </p:cNvSpPr>
          <p:nvPr>
            <p:ph type="sldNum" sz="quarter" idx="12"/>
          </p:nvPr>
        </p:nvSpPr>
        <p:spPr/>
        <p:txBody>
          <a:bodyPr/>
          <a:lstStyle/>
          <a:p>
            <a:fld id="{0B34F065-1154-456A-91E3-76DE8E75E17B}" type="slidenum">
              <a:rPr lang="ar-SA" smtClean="0"/>
              <a:pPr/>
              <a:t>‹N°›</a:t>
            </a:fld>
            <a:endParaRPr lang="ar-SA"/>
          </a:p>
        </p:txBody>
      </p:sp>
    </p:spTree>
    <p:extLst>
      <p:ext uri="{BB962C8B-B14F-4D97-AF65-F5344CB8AC3E}">
        <p14:creationId xmlns:p14="http://schemas.microsoft.com/office/powerpoint/2010/main" val="253916940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5DBAC7C-DF1F-402E-96DD-F6C1A9F293B6}" type="datetime1">
              <a:rPr lang="ar-SA" smtClean="0"/>
              <a:pPr/>
              <a:t>20/03/1444</a:t>
            </a:fld>
            <a:endParaRPr lang="ar-SA"/>
          </a:p>
        </p:txBody>
      </p:sp>
      <p:sp>
        <p:nvSpPr>
          <p:cNvPr id="8" name="Espace réservé du pied de page 7"/>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9" name="Espace réservé du numéro de diapositive 8"/>
          <p:cNvSpPr>
            <a:spLocks noGrp="1"/>
          </p:cNvSpPr>
          <p:nvPr>
            <p:ph type="sldNum" sz="quarter" idx="12"/>
          </p:nvPr>
        </p:nvSpPr>
        <p:spPr/>
        <p:txBody>
          <a:bodyPr/>
          <a:lstStyle/>
          <a:p>
            <a:fld id="{0B34F065-1154-456A-91E3-76DE8E75E17B}" type="slidenum">
              <a:rPr lang="ar-SA" smtClean="0"/>
              <a:pPr/>
              <a:t>‹N°›</a:t>
            </a:fld>
            <a:endParaRPr lang="ar-SA"/>
          </a:p>
        </p:txBody>
      </p:sp>
    </p:spTree>
    <p:extLst>
      <p:ext uri="{BB962C8B-B14F-4D97-AF65-F5344CB8AC3E}">
        <p14:creationId xmlns:p14="http://schemas.microsoft.com/office/powerpoint/2010/main" val="7607172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5DBAC7C-DF1F-402E-96DD-F6C1A9F293B6}" type="datetime1">
              <a:rPr lang="ar-SA" smtClean="0"/>
              <a:pPr/>
              <a:t>20/03/1444</a:t>
            </a:fld>
            <a:endParaRPr lang="ar-SA"/>
          </a:p>
        </p:txBody>
      </p:sp>
      <p:sp>
        <p:nvSpPr>
          <p:cNvPr id="4" name="Espace réservé du pied de page 3"/>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5" name="Espace réservé du numéro de diapositive 4"/>
          <p:cNvSpPr>
            <a:spLocks noGrp="1"/>
          </p:cNvSpPr>
          <p:nvPr>
            <p:ph type="sldNum" sz="quarter" idx="12"/>
          </p:nvPr>
        </p:nvSpPr>
        <p:spPr/>
        <p:txBody>
          <a:bodyPr/>
          <a:lstStyle/>
          <a:p>
            <a:fld id="{0B34F065-1154-456A-91E3-76DE8E75E17B}" type="slidenum">
              <a:rPr lang="ar-SA" smtClean="0"/>
              <a:pPr/>
              <a:t>‹N°›</a:t>
            </a:fld>
            <a:endParaRPr lang="ar-SA"/>
          </a:p>
        </p:txBody>
      </p:sp>
    </p:spTree>
    <p:extLst>
      <p:ext uri="{BB962C8B-B14F-4D97-AF65-F5344CB8AC3E}">
        <p14:creationId xmlns:p14="http://schemas.microsoft.com/office/powerpoint/2010/main" val="304640267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DBAC7C-DF1F-402E-96DD-F6C1A9F293B6}" type="datetime1">
              <a:rPr lang="ar-SA" smtClean="0"/>
              <a:pPr/>
              <a:t>20/03/1444</a:t>
            </a:fld>
            <a:endParaRPr lang="ar-SA"/>
          </a:p>
        </p:txBody>
      </p:sp>
      <p:sp>
        <p:nvSpPr>
          <p:cNvPr id="3" name="Espace réservé du pied de page 2"/>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4" name="Espace réservé du numéro de diapositive 3"/>
          <p:cNvSpPr>
            <a:spLocks noGrp="1"/>
          </p:cNvSpPr>
          <p:nvPr>
            <p:ph type="sldNum" sz="quarter" idx="12"/>
          </p:nvPr>
        </p:nvSpPr>
        <p:spPr/>
        <p:txBody>
          <a:bodyPr/>
          <a:lstStyle/>
          <a:p>
            <a:fld id="{0B34F065-1154-456A-91E3-76DE8E75E17B}" type="slidenum">
              <a:rPr lang="ar-SA" smtClean="0"/>
              <a:pPr/>
              <a:t>‹N°›</a:t>
            </a:fld>
            <a:endParaRPr lang="ar-SA"/>
          </a:p>
        </p:txBody>
      </p:sp>
    </p:spTree>
    <p:extLst>
      <p:ext uri="{BB962C8B-B14F-4D97-AF65-F5344CB8AC3E}">
        <p14:creationId xmlns:p14="http://schemas.microsoft.com/office/powerpoint/2010/main" val="38825712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5DBAC7C-DF1F-402E-96DD-F6C1A9F293B6}" type="datetime1">
              <a:rPr lang="ar-SA" smtClean="0"/>
              <a:pPr/>
              <a:t>20/03/1444</a:t>
            </a:fld>
            <a:endParaRPr lang="ar-SA"/>
          </a:p>
        </p:txBody>
      </p:sp>
      <p:sp>
        <p:nvSpPr>
          <p:cNvPr id="6" name="Espace réservé du pied de page 5"/>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7" name="Espace réservé du numéro de diapositive 6"/>
          <p:cNvSpPr>
            <a:spLocks noGrp="1"/>
          </p:cNvSpPr>
          <p:nvPr>
            <p:ph type="sldNum" sz="quarter" idx="12"/>
          </p:nvPr>
        </p:nvSpPr>
        <p:spPr/>
        <p:txBody>
          <a:bodyPr/>
          <a:lstStyle/>
          <a:p>
            <a:fld id="{0B34F065-1154-456A-91E3-76DE8E75E17B}" type="slidenum">
              <a:rPr lang="ar-SA" smtClean="0"/>
              <a:pPr/>
              <a:t>‹N°›</a:t>
            </a:fld>
            <a:endParaRPr lang="ar-SA"/>
          </a:p>
        </p:txBody>
      </p:sp>
    </p:spTree>
    <p:extLst>
      <p:ext uri="{BB962C8B-B14F-4D97-AF65-F5344CB8AC3E}">
        <p14:creationId xmlns:p14="http://schemas.microsoft.com/office/powerpoint/2010/main" val="379108291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5DBAC7C-DF1F-402E-96DD-F6C1A9F293B6}" type="datetime1">
              <a:rPr lang="ar-SA" smtClean="0"/>
              <a:pPr/>
              <a:t>20/03/1444</a:t>
            </a:fld>
            <a:endParaRPr lang="ar-SA"/>
          </a:p>
        </p:txBody>
      </p:sp>
      <p:sp>
        <p:nvSpPr>
          <p:cNvPr id="6" name="Espace réservé du pied de page 5"/>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7" name="Espace réservé du numéro de diapositive 6"/>
          <p:cNvSpPr>
            <a:spLocks noGrp="1"/>
          </p:cNvSpPr>
          <p:nvPr>
            <p:ph type="sldNum" sz="quarter" idx="12"/>
          </p:nvPr>
        </p:nvSpPr>
        <p:spPr/>
        <p:txBody>
          <a:bodyPr/>
          <a:lstStyle/>
          <a:p>
            <a:fld id="{0B34F065-1154-456A-91E3-76DE8E75E17B}" type="slidenum">
              <a:rPr lang="ar-SA" smtClean="0"/>
              <a:pPr/>
              <a:t>‹N°›</a:t>
            </a:fld>
            <a:endParaRPr lang="ar-SA"/>
          </a:p>
        </p:txBody>
      </p:sp>
    </p:spTree>
    <p:extLst>
      <p:ext uri="{BB962C8B-B14F-4D97-AF65-F5344CB8AC3E}">
        <p14:creationId xmlns:p14="http://schemas.microsoft.com/office/powerpoint/2010/main" val="72682726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BAC7C-DF1F-402E-96DD-F6C1A9F293B6}" type="datetime1">
              <a:rPr lang="ar-SA" smtClean="0"/>
              <a:pPr/>
              <a:t>20/03/1444</a:t>
            </a:fld>
            <a:endParaRPr lang="ar-S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smtClean="0"/>
              <a:t>مقرر: نظريات إدارة الأعمال ــــــــــــــــــــــــــــــ أ/ محمد السعيد جوال</a:t>
            </a:r>
            <a:endParaRPr lang="ar-S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4F065-1154-456A-91E3-76DE8E75E17B}" type="slidenum">
              <a:rPr lang="ar-SA" smtClean="0"/>
              <a:pPr/>
              <a:t>‹N°›</a:t>
            </a:fld>
            <a:endParaRPr lang="ar-SA"/>
          </a:p>
        </p:txBody>
      </p:sp>
    </p:spTree>
    <p:extLst>
      <p:ext uri="{BB962C8B-B14F-4D97-AF65-F5344CB8AC3E}">
        <p14:creationId xmlns:p14="http://schemas.microsoft.com/office/powerpoint/2010/main" val="1040730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00.png"/><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6"/>
          <p:cNvSpPr/>
          <p:nvPr/>
        </p:nvSpPr>
        <p:spPr>
          <a:xfrm>
            <a:off x="142860" y="1857364"/>
            <a:ext cx="8858280" cy="142876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DZ" sz="4000" b="1" dirty="0" smtClean="0">
                <a:solidFill>
                  <a:srgbClr val="2A08B8"/>
                </a:solidFill>
                <a:latin typeface="Traditional Arabic" pitchFamily="18" charset="-78"/>
                <a:cs typeface="Traditional Arabic" pitchFamily="18" charset="-78"/>
              </a:rPr>
              <a:t>معالجة بيانات الاستبيان</a:t>
            </a:r>
            <a:endParaRPr lang="fr-FR" sz="4000" b="1" dirty="0">
              <a:solidFill>
                <a:srgbClr val="2A08B8"/>
              </a:solidFill>
              <a:latin typeface="Traditional Arabic" pitchFamily="18" charset="-78"/>
              <a:cs typeface="Traditional Arabic" pitchFamily="18" charset="-78"/>
            </a:endParaRPr>
          </a:p>
        </p:txBody>
      </p:sp>
      <p:sp>
        <p:nvSpPr>
          <p:cNvPr id="9" name="مستطيل 8"/>
          <p:cNvSpPr/>
          <p:nvPr/>
        </p:nvSpPr>
        <p:spPr>
          <a:xfrm>
            <a:off x="2285984" y="5233760"/>
            <a:ext cx="4572032" cy="100355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ar-DZ" sz="2800" b="1" dirty="0">
              <a:solidFill>
                <a:srgbClr val="002060"/>
              </a:solidFill>
              <a:latin typeface="Traditional Arabic" pitchFamily="18" charset="-78"/>
              <a:cs typeface="Traditional Arabic" pitchFamily="18" charset="-78"/>
            </a:endParaRPr>
          </a:p>
        </p:txBody>
      </p:sp>
      <p:sp>
        <p:nvSpPr>
          <p:cNvPr id="10" name="مستطيل 9"/>
          <p:cNvSpPr/>
          <p:nvPr/>
        </p:nvSpPr>
        <p:spPr>
          <a:xfrm>
            <a:off x="1403648" y="214290"/>
            <a:ext cx="5616624" cy="148651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DZ" sz="3200" b="1" dirty="0" smtClean="0">
                <a:latin typeface="Traditional Arabic" pitchFamily="18" charset="-78"/>
                <a:cs typeface="Traditional Arabic" pitchFamily="18" charset="-78"/>
              </a:rPr>
              <a:t>جامعة الجيلالي بونعامة خميس </a:t>
            </a:r>
            <a:r>
              <a:rPr lang="ar-DZ" sz="3200" b="1" dirty="0" err="1" smtClean="0">
                <a:latin typeface="Traditional Arabic" pitchFamily="18" charset="-78"/>
                <a:cs typeface="Traditional Arabic" pitchFamily="18" charset="-78"/>
              </a:rPr>
              <a:t>مليانة</a:t>
            </a:r>
            <a:endParaRPr lang="ar-DZ" sz="3200" b="1" dirty="0" smtClean="0">
              <a:latin typeface="Traditional Arabic" pitchFamily="18" charset="-78"/>
              <a:cs typeface="Traditional Arabic" pitchFamily="18" charset="-78"/>
            </a:endParaRPr>
          </a:p>
          <a:p>
            <a:pPr algn="ctr"/>
            <a:r>
              <a:rPr lang="ar-DZ" sz="2800" b="1" dirty="0" smtClean="0">
                <a:latin typeface="Traditional Arabic" pitchFamily="18" charset="-78"/>
                <a:cs typeface="Traditional Arabic" pitchFamily="18" charset="-78"/>
              </a:rPr>
              <a:t>كلية العلوم الاقتصادية والعلوم التجارية وعلوم التسيير قسم العلوم الاقتصادية</a:t>
            </a:r>
            <a:endParaRPr lang="fr-FR" sz="2400" b="1" dirty="0"/>
          </a:p>
        </p:txBody>
      </p:sp>
      <p:sp>
        <p:nvSpPr>
          <p:cNvPr id="11" name="مستطيل 10"/>
          <p:cNvSpPr/>
          <p:nvPr/>
        </p:nvSpPr>
        <p:spPr>
          <a:xfrm>
            <a:off x="1452098" y="3500438"/>
            <a:ext cx="6072230" cy="150019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DZ" sz="2800" b="1" dirty="0">
                <a:solidFill>
                  <a:srgbClr val="FF0000"/>
                </a:solidFill>
                <a:latin typeface="Traditional Arabic" pitchFamily="18" charset="-78"/>
                <a:cs typeface="Traditional Arabic" pitchFamily="18" charset="-78"/>
              </a:rPr>
              <a:t>سنة </a:t>
            </a:r>
            <a:r>
              <a:rPr lang="ar-DZ" sz="2800" b="1" dirty="0" smtClean="0">
                <a:solidFill>
                  <a:srgbClr val="FF0000"/>
                </a:solidFill>
                <a:latin typeface="Traditional Arabic" pitchFamily="18" charset="-78"/>
                <a:cs typeface="Traditional Arabic" pitchFamily="18" charset="-78"/>
              </a:rPr>
              <a:t>أولى </a:t>
            </a:r>
            <a:r>
              <a:rPr lang="ar-DZ" sz="2800" b="1" dirty="0">
                <a:solidFill>
                  <a:srgbClr val="FF0000"/>
                </a:solidFill>
                <a:latin typeface="Traditional Arabic" pitchFamily="18" charset="-78"/>
                <a:cs typeface="Traditional Arabic" pitchFamily="18" charset="-78"/>
              </a:rPr>
              <a:t>ماستر علوم </a:t>
            </a:r>
            <a:r>
              <a:rPr lang="ar-DZ" sz="2800" b="1" dirty="0" smtClean="0">
                <a:solidFill>
                  <a:srgbClr val="FF0000"/>
                </a:solidFill>
                <a:latin typeface="Traditional Arabic" pitchFamily="18" charset="-78"/>
                <a:cs typeface="Traditional Arabic" pitchFamily="18" charset="-78"/>
              </a:rPr>
              <a:t>تجارية/// </a:t>
            </a:r>
            <a:r>
              <a:rPr lang="ar-DZ" sz="2800" b="1" dirty="0">
                <a:solidFill>
                  <a:srgbClr val="FF0000"/>
                </a:solidFill>
                <a:latin typeface="Traditional Arabic" pitchFamily="18" charset="-78"/>
                <a:cs typeface="Traditional Arabic" pitchFamily="18" charset="-78"/>
              </a:rPr>
              <a:t>تخصص: </a:t>
            </a:r>
            <a:r>
              <a:rPr lang="ar-DZ" sz="2800" b="1" dirty="0" smtClean="0">
                <a:solidFill>
                  <a:srgbClr val="FF0000"/>
                </a:solidFill>
                <a:latin typeface="Traditional Arabic" pitchFamily="18" charset="-78"/>
                <a:cs typeface="Traditional Arabic" pitchFamily="18" charset="-78"/>
              </a:rPr>
              <a:t>تسويق الخدمات</a:t>
            </a:r>
            <a:endParaRPr lang="ar-DZ" sz="2800" b="1" dirty="0">
              <a:solidFill>
                <a:srgbClr val="FF0000"/>
              </a:solidFill>
              <a:latin typeface="Traditional Arabic" pitchFamily="18" charset="-78"/>
              <a:cs typeface="Traditional Arabic" pitchFamily="18" charset="-78"/>
            </a:endParaRPr>
          </a:p>
          <a:p>
            <a:pPr algn="ctr"/>
            <a:endParaRPr lang="ar-DZ" sz="1400" b="1" dirty="0" smtClean="0">
              <a:solidFill>
                <a:srgbClr val="FF0000"/>
              </a:solidFill>
              <a:cs typeface="Simplified Arabic" pitchFamily="2" charset="-78"/>
            </a:endParaRPr>
          </a:p>
          <a:p>
            <a:pPr algn="ctr"/>
            <a:r>
              <a:rPr lang="ar-DZ" sz="2800" b="1" dirty="0">
                <a:solidFill>
                  <a:srgbClr val="FF0000"/>
                </a:solidFill>
                <a:latin typeface="Traditional Arabic" pitchFamily="18" charset="-78"/>
                <a:cs typeface="Traditional Arabic" pitchFamily="18" charset="-78"/>
              </a:rPr>
              <a:t>مقرر:  </a:t>
            </a:r>
            <a:r>
              <a:rPr lang="ar-DZ" sz="2800" b="1" dirty="0" smtClean="0">
                <a:solidFill>
                  <a:srgbClr val="FF0000"/>
                </a:solidFill>
                <a:latin typeface="Traditional Arabic" pitchFamily="18" charset="-78"/>
                <a:cs typeface="Traditional Arabic" pitchFamily="18" charset="-78"/>
              </a:rPr>
              <a:t>تحليل المعطيات الكيفية باستخدام </a:t>
            </a:r>
            <a:r>
              <a:rPr lang="fr-FR" sz="2800" b="1" dirty="0" err="1" smtClean="0">
                <a:solidFill>
                  <a:srgbClr val="FF0000"/>
                </a:solidFill>
                <a:latin typeface="Traditional Arabic" pitchFamily="18" charset="-78"/>
                <a:cs typeface="Traditional Arabic" pitchFamily="18" charset="-78"/>
              </a:rPr>
              <a:t>spss</a:t>
            </a:r>
            <a:endParaRPr lang="ar-DZ" sz="2800" b="1" dirty="0">
              <a:solidFill>
                <a:srgbClr val="FF0000"/>
              </a:solidFill>
              <a:latin typeface="Traditional Arabic" pitchFamily="18" charset="-78"/>
              <a:cs typeface="Traditional Arabic" pitchFamily="18" charset="-78"/>
            </a:endParaRPr>
          </a:p>
          <a:p>
            <a:pPr algn="ctr"/>
            <a:endParaRPr lang="ar-DZ" sz="1200" b="1" dirty="0" smtClean="0">
              <a:solidFill>
                <a:srgbClr val="0A0ACC"/>
              </a:solidFill>
              <a:cs typeface="Simplified Arabic" pitchFamily="2" charset="-78"/>
            </a:endParaRPr>
          </a:p>
          <a:p>
            <a:pPr algn="ctr"/>
            <a:r>
              <a:rPr lang="ar-DZ" sz="2400" b="1" dirty="0">
                <a:solidFill>
                  <a:srgbClr val="FF0000"/>
                </a:solidFill>
                <a:latin typeface="Traditional Arabic" pitchFamily="18" charset="-78"/>
                <a:cs typeface="Traditional Arabic" pitchFamily="18" charset="-78"/>
              </a:rPr>
              <a:t>السنة الجامعية: </a:t>
            </a:r>
            <a:r>
              <a:rPr lang="fr-FR" sz="2400" b="1" dirty="0" smtClean="0">
                <a:solidFill>
                  <a:srgbClr val="FF0000"/>
                </a:solidFill>
                <a:latin typeface="Traditional Arabic" pitchFamily="18" charset="-78"/>
                <a:cs typeface="Traditional Arabic" pitchFamily="18" charset="-78"/>
              </a:rPr>
              <a:t>2022</a:t>
            </a:r>
            <a:r>
              <a:rPr lang="ar-DZ" sz="2400" b="1" dirty="0" smtClean="0">
                <a:solidFill>
                  <a:srgbClr val="FF0000"/>
                </a:solidFill>
                <a:latin typeface="Traditional Arabic" pitchFamily="18" charset="-78"/>
                <a:cs typeface="Traditional Arabic" pitchFamily="18" charset="-78"/>
              </a:rPr>
              <a:t>/</a:t>
            </a:r>
            <a:r>
              <a:rPr lang="fr-FR" sz="2400" b="1" dirty="0" smtClean="0">
                <a:solidFill>
                  <a:srgbClr val="FF0000"/>
                </a:solidFill>
                <a:latin typeface="Traditional Arabic" pitchFamily="18" charset="-78"/>
                <a:cs typeface="Traditional Arabic" pitchFamily="18" charset="-78"/>
              </a:rPr>
              <a:t>2023</a:t>
            </a:r>
            <a:endParaRPr lang="fr-FR" sz="2400" b="1" dirty="0">
              <a:solidFill>
                <a:srgbClr val="FF0000"/>
              </a:solidFill>
              <a:latin typeface="Traditional Arabic" pitchFamily="18" charset="-78"/>
              <a:cs typeface="Traditional Arabic" pitchFamily="18"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3200" dirty="0">
                <a:solidFill>
                  <a:prstClr val="black"/>
                </a:solidFill>
                <a:ea typeface="+mn-ea"/>
                <a:cs typeface="Arial"/>
              </a:rPr>
              <a:t>ملاحظة</a:t>
            </a:r>
            <a:r>
              <a:rPr lang="ar-DZ" sz="3200" dirty="0" smtClean="0">
                <a:solidFill>
                  <a:prstClr val="black"/>
                </a:solidFill>
                <a:ea typeface="+mn-ea"/>
                <a:cs typeface="Arial"/>
              </a:rPr>
              <a:t>:</a:t>
            </a:r>
            <a:r>
              <a:rPr lang="fr-FR" sz="2400" dirty="0">
                <a:solidFill>
                  <a:prstClr val="black"/>
                </a:solidFill>
                <a:ea typeface="Calibri"/>
                <a:cs typeface="Arial"/>
              </a:rPr>
              <a:t/>
            </a:r>
            <a:br>
              <a:rPr lang="fr-FR" sz="2400" dirty="0">
                <a:solidFill>
                  <a:prstClr val="black"/>
                </a:solidFill>
                <a:ea typeface="Calibri"/>
                <a:cs typeface="Arial"/>
              </a:rPr>
            </a:br>
            <a:endParaRPr lang="fr-FR" sz="2400" dirty="0"/>
          </a:p>
        </p:txBody>
      </p:sp>
      <p:sp>
        <p:nvSpPr>
          <p:cNvPr id="3" name="Espace réservé du contenu 2"/>
          <p:cNvSpPr>
            <a:spLocks noGrp="1"/>
          </p:cNvSpPr>
          <p:nvPr>
            <p:ph idx="1"/>
          </p:nvPr>
        </p:nvSpPr>
        <p:spPr/>
        <p:txBody>
          <a:bodyPr/>
          <a:lstStyle/>
          <a:p>
            <a:pPr algn="r"/>
            <a:r>
              <a:rPr lang="ar-DZ" dirty="0" smtClean="0"/>
              <a:t>يفضل اعطاء كل فرد من افراد العينة رقما مسلسلا يدون على الاستبانة الخاصة به ويجب ادخال هذا الرقم الى الحاسوب بحيث يسهل الرجوع الى اصل في حالة اكتشاف خطأ في الادخال, </a:t>
            </a:r>
            <a:endParaRPr lang="fr-FR" dirty="0"/>
          </a:p>
        </p:txBody>
      </p:sp>
    </p:spTree>
    <p:extLst>
      <p:ext uri="{BB962C8B-B14F-4D97-AF65-F5344CB8AC3E}">
        <p14:creationId xmlns:p14="http://schemas.microsoft.com/office/powerpoint/2010/main" val="1627525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solidFill>
                  <a:srgbClr val="333333"/>
                </a:solidFill>
                <a:ea typeface="Times New Roman"/>
                <a:cs typeface="Arial"/>
              </a:rPr>
              <a:t>تعريف برنامج </a:t>
            </a:r>
            <a:r>
              <a:rPr lang="fr-FR" sz="2400" b="1" dirty="0" err="1" smtClean="0">
                <a:solidFill>
                  <a:srgbClr val="333333"/>
                </a:solidFill>
                <a:ea typeface="Times New Roman"/>
                <a:cs typeface="Arial"/>
              </a:rPr>
              <a:t>spss</a:t>
            </a:r>
            <a:r>
              <a:rPr lang="fr-FR" sz="2400" b="1" dirty="0" smtClean="0">
                <a:solidFill>
                  <a:srgbClr val="333333"/>
                </a:solidFill>
                <a:ea typeface="Times New Roman"/>
                <a:cs typeface="Arial"/>
              </a:rPr>
              <a:t> </a:t>
            </a:r>
            <a:endParaRPr lang="fr-FR" sz="2400" dirty="0"/>
          </a:p>
        </p:txBody>
      </p:sp>
      <p:sp>
        <p:nvSpPr>
          <p:cNvPr id="3" name="Espace réservé du contenu 2"/>
          <p:cNvSpPr>
            <a:spLocks noGrp="1"/>
          </p:cNvSpPr>
          <p:nvPr>
            <p:ph idx="1"/>
          </p:nvPr>
        </p:nvSpPr>
        <p:spPr/>
        <p:txBody>
          <a:bodyPr/>
          <a:lstStyle/>
          <a:p>
            <a:pPr lvl="0" algn="r" rtl="1"/>
            <a:r>
              <a:rPr lang="ar-DZ" sz="3000" dirty="0">
                <a:solidFill>
                  <a:prstClr val="black"/>
                </a:solidFill>
              </a:rPr>
              <a:t>مختصر</a:t>
            </a:r>
            <a:r>
              <a:rPr lang="ar-DZ" sz="3000" dirty="0" smtClean="0">
                <a:solidFill>
                  <a:prstClr val="black"/>
                </a:solidFill>
              </a:rPr>
              <a:t>) </a:t>
            </a:r>
            <a:r>
              <a:rPr lang="fr-FR" sz="3000" dirty="0" err="1">
                <a:solidFill>
                  <a:prstClr val="black"/>
                </a:solidFill>
              </a:rPr>
              <a:t>Statistical</a:t>
            </a:r>
            <a:r>
              <a:rPr lang="fr-FR" sz="3000" dirty="0">
                <a:solidFill>
                  <a:prstClr val="black"/>
                </a:solidFill>
              </a:rPr>
              <a:t> Package for Social Sciences </a:t>
            </a:r>
            <a:r>
              <a:rPr lang="ar-DZ" sz="3000" dirty="0" smtClean="0">
                <a:solidFill>
                  <a:prstClr val="black"/>
                </a:solidFill>
              </a:rPr>
              <a:t>(وترجم </a:t>
            </a:r>
            <a:r>
              <a:rPr lang="ar-DZ" sz="3000" dirty="0">
                <a:solidFill>
                  <a:prstClr val="black"/>
                </a:solidFill>
              </a:rPr>
              <a:t>للعربية باسم البرنامج (الحزم) الاحصائية للعلوم الاجتماعية </a:t>
            </a:r>
            <a:r>
              <a:rPr lang="ar-DZ" sz="3000" dirty="0">
                <a:solidFill>
                  <a:prstClr val="black"/>
                </a:solidFill>
                <a:latin typeface="TraditionalArabic"/>
              </a:rPr>
              <a:t>حيث بدأ يشتغل في البداية تحت نظام </a:t>
            </a:r>
            <a:r>
              <a:rPr lang="fr-FR" sz="2600" dirty="0">
                <a:solidFill>
                  <a:prstClr val="black"/>
                </a:solidFill>
                <a:latin typeface="TraditionalArabic"/>
              </a:rPr>
              <a:t>MS-DOS</a:t>
            </a:r>
            <a:r>
              <a:rPr lang="ar-DZ" sz="3000" dirty="0">
                <a:solidFill>
                  <a:prstClr val="black"/>
                </a:solidFill>
                <a:latin typeface="TraditionalArabic"/>
              </a:rPr>
              <a:t>  ثم تم تطويره </a:t>
            </a:r>
            <a:r>
              <a:rPr lang="ar-DZ" sz="3000" dirty="0" err="1">
                <a:solidFill>
                  <a:prstClr val="black"/>
                </a:solidFill>
                <a:latin typeface="TraditionalArabic"/>
              </a:rPr>
              <a:t>ليتلائم</a:t>
            </a:r>
            <a:r>
              <a:rPr lang="ar-DZ" sz="3000" dirty="0">
                <a:solidFill>
                  <a:prstClr val="black"/>
                </a:solidFill>
                <a:latin typeface="TraditionalArabic"/>
              </a:rPr>
              <a:t> مع برنامج </a:t>
            </a:r>
            <a:r>
              <a:rPr lang="fr-FR" sz="2600" dirty="0" err="1">
                <a:solidFill>
                  <a:prstClr val="black"/>
                </a:solidFill>
                <a:latin typeface="TraditionalArabic"/>
              </a:rPr>
              <a:t>windows</a:t>
            </a:r>
            <a:r>
              <a:rPr lang="ar-DZ" sz="2600" dirty="0">
                <a:solidFill>
                  <a:prstClr val="black"/>
                </a:solidFill>
                <a:latin typeface="TraditionalArabic"/>
              </a:rPr>
              <a:t> </a:t>
            </a:r>
            <a:r>
              <a:rPr lang="ar-DZ" sz="3000" dirty="0">
                <a:solidFill>
                  <a:prstClr val="black"/>
                </a:solidFill>
                <a:latin typeface="TraditionalArabic"/>
              </a:rPr>
              <a:t>لأول مرة سنة 1993</a:t>
            </a:r>
            <a:endParaRPr lang="ar-DZ" sz="3000" dirty="0">
              <a:solidFill>
                <a:prstClr val="black"/>
              </a:solidFill>
            </a:endParaRPr>
          </a:p>
          <a:p>
            <a:pPr marL="0" lvl="0" indent="0" algn="r" rtl="1">
              <a:buNone/>
            </a:pPr>
            <a:r>
              <a:rPr lang="ar-DZ" sz="3000" dirty="0">
                <a:solidFill>
                  <a:prstClr val="black"/>
                </a:solidFill>
              </a:rPr>
              <a:t>هو احد التطبيقات الإحصائية التي تعمل تحت مظلة ويندوز وهو عبا ة ر عن مجموعة من القوائم والأدوات التي يمكن عن طريقها إدخال البيانات التي يحصل عليها الباحث العلمي</a:t>
            </a:r>
          </a:p>
          <a:p>
            <a:pPr marL="0" lvl="0" indent="0" algn="r" rtl="1">
              <a:buNone/>
            </a:pPr>
            <a:r>
              <a:rPr lang="ar-DZ" sz="3000" dirty="0">
                <a:solidFill>
                  <a:prstClr val="black"/>
                </a:solidFill>
              </a:rPr>
              <a:t>عن طريق الاستبيانات أو المقابلات أو الملاحظات، ومن ثم القيام بتحليلها  وعرضها (التحليل الاحصائي) للوصول الى نتائج</a:t>
            </a:r>
            <a:endParaRPr lang="fr-FR" dirty="0"/>
          </a:p>
        </p:txBody>
      </p:sp>
    </p:spTree>
    <p:extLst>
      <p:ext uri="{BB962C8B-B14F-4D97-AF65-F5344CB8AC3E}">
        <p14:creationId xmlns:p14="http://schemas.microsoft.com/office/powerpoint/2010/main" val="49065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342900" lvl="0" indent="-342900" rtl="1">
              <a:spcBef>
                <a:spcPct val="20000"/>
              </a:spcBef>
            </a:pPr>
            <a:r>
              <a:rPr lang="ar-DZ" sz="3200" dirty="0">
                <a:solidFill>
                  <a:prstClr val="black"/>
                </a:solidFill>
                <a:ea typeface="+mn-ea"/>
                <a:cs typeface="Arial"/>
              </a:rPr>
              <a:t>محاضرة الأولى: التعرف على واجهة برنامج </a:t>
            </a:r>
            <a:r>
              <a:rPr lang="fr-FR" sz="3200" dirty="0" err="1">
                <a:solidFill>
                  <a:prstClr val="black"/>
                </a:solidFill>
                <a:ea typeface="+mn-ea"/>
                <a:cs typeface="+mn-cs"/>
              </a:rPr>
              <a:t>spss</a:t>
            </a:r>
            <a:r>
              <a:rPr lang="fr-FR" sz="3200" dirty="0">
                <a:solidFill>
                  <a:prstClr val="black"/>
                </a:solidFill>
                <a:ea typeface="+mn-ea"/>
                <a:cs typeface="+mn-cs"/>
              </a:rPr>
              <a:t/>
            </a:r>
            <a:br>
              <a:rPr lang="fr-FR" sz="3200" dirty="0">
                <a:solidFill>
                  <a:prstClr val="black"/>
                </a:solidFill>
                <a:ea typeface="+mn-ea"/>
                <a:cs typeface="+mn-cs"/>
              </a:rPr>
            </a:br>
            <a:endParaRPr lang="fr-FR" dirty="0"/>
          </a:p>
        </p:txBody>
      </p:sp>
      <p:sp>
        <p:nvSpPr>
          <p:cNvPr id="3" name="Espace réservé du contenu 2"/>
          <p:cNvSpPr>
            <a:spLocks noGrp="1"/>
          </p:cNvSpPr>
          <p:nvPr>
            <p:ph idx="1"/>
          </p:nvPr>
        </p:nvSpPr>
        <p:spPr/>
        <p:txBody>
          <a:bodyPr/>
          <a:lstStyle/>
          <a:p>
            <a:pPr algn="r" rtl="1"/>
            <a:r>
              <a:rPr lang="ar-DZ" dirty="0" smtClean="0"/>
              <a:t>مواضع المحاضرة هي: </a:t>
            </a:r>
          </a:p>
          <a:p>
            <a:pPr algn="r" rtl="1"/>
            <a:r>
              <a:rPr lang="ar-DZ" dirty="0" smtClean="0"/>
              <a:t>1- شريط القوائم</a:t>
            </a:r>
          </a:p>
          <a:p>
            <a:pPr algn="r" rtl="1"/>
            <a:r>
              <a:rPr lang="ar-DZ" dirty="0" smtClean="0"/>
              <a:t>2-شريط الادوات </a:t>
            </a:r>
          </a:p>
          <a:p>
            <a:pPr algn="r" rtl="1"/>
            <a:r>
              <a:rPr lang="ar-DZ" dirty="0" smtClean="0"/>
              <a:t>3- نافذتي عرض المتغيرات والبيانات</a:t>
            </a:r>
          </a:p>
          <a:p>
            <a:pPr algn="r" rtl="1"/>
            <a:r>
              <a:rPr lang="ar-DZ" dirty="0" smtClean="0"/>
              <a:t>4- ادخال بعض المتغيرات</a:t>
            </a:r>
            <a:endParaRPr lang="fr-FR" dirty="0"/>
          </a:p>
        </p:txBody>
      </p:sp>
      <p:sp>
        <p:nvSpPr>
          <p:cNvPr id="4" name="Espace réservé du pied de page 3"/>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5" name="Espace réservé du numéro de diapositive 4"/>
          <p:cNvSpPr>
            <a:spLocks noGrp="1"/>
          </p:cNvSpPr>
          <p:nvPr>
            <p:ph type="sldNum" sz="quarter" idx="12"/>
          </p:nvPr>
        </p:nvSpPr>
        <p:spPr/>
        <p:txBody>
          <a:bodyPr/>
          <a:lstStyle/>
          <a:p>
            <a:fld id="{0B34F065-1154-456A-91E3-76DE8E75E17B}" type="slidenum">
              <a:rPr lang="ar-SA" smtClean="0"/>
              <a:pPr/>
              <a:t>12</a:t>
            </a:fld>
            <a:endParaRPr lang="ar-SA"/>
          </a:p>
        </p:txBody>
      </p:sp>
    </p:spTree>
    <p:extLst>
      <p:ext uri="{BB962C8B-B14F-4D97-AF65-F5344CB8AC3E}">
        <p14:creationId xmlns:p14="http://schemas.microsoft.com/office/powerpoint/2010/main" val="3371674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endParaRPr lang="fr-FR"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770485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57" y="6446"/>
            <a:ext cx="86201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46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solidFill>
                  <a:srgbClr val="333333"/>
                </a:solidFill>
                <a:ea typeface="Times New Roman"/>
                <a:cs typeface="Arial"/>
              </a:rPr>
              <a:t>شريط الادوات</a:t>
            </a:r>
            <a:endParaRPr lang="fr-FR" sz="2400"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7128791"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631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ar-SA" smtClean="0"/>
              <a:t>مقرر: نظريات إدارة الأعمال ــــــــــــــــــــــــــــــ أ/ محمد السعيد جوال</a:t>
            </a:r>
            <a:endParaRPr lang="ar-SA"/>
          </a:p>
        </p:txBody>
      </p:sp>
      <p:sp>
        <p:nvSpPr>
          <p:cNvPr id="5" name="Espace réservé du numéro de diapositive 4"/>
          <p:cNvSpPr>
            <a:spLocks noGrp="1"/>
          </p:cNvSpPr>
          <p:nvPr>
            <p:ph type="sldNum" sz="quarter" idx="12"/>
          </p:nvPr>
        </p:nvSpPr>
        <p:spPr/>
        <p:txBody>
          <a:bodyPr/>
          <a:lstStyle/>
          <a:p>
            <a:fld id="{0B34F065-1154-456A-91E3-76DE8E75E17B}" type="slidenum">
              <a:rPr lang="ar-SA" smtClean="0"/>
              <a:pPr/>
              <a:t>15</a:t>
            </a:fld>
            <a:endParaRPr lang="ar-SA"/>
          </a:p>
        </p:txBody>
      </p:sp>
    </p:spTree>
    <p:extLst>
      <p:ext uri="{BB962C8B-B14F-4D97-AF65-F5344CB8AC3E}">
        <p14:creationId xmlns:p14="http://schemas.microsoft.com/office/powerpoint/2010/main" val="136382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solidFill>
                  <a:srgbClr val="333333"/>
                </a:solidFill>
                <a:ea typeface="Times New Roman"/>
                <a:cs typeface="Arial"/>
              </a:rPr>
              <a:t>شروط كتابة الاسم</a:t>
            </a:r>
            <a:endParaRPr lang="fr-FR" sz="24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488832" cy="313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578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solidFill>
                  <a:srgbClr val="333333"/>
                </a:solidFill>
                <a:ea typeface="Times New Roman"/>
                <a:cs typeface="Arial"/>
              </a:rPr>
              <a:t>الاحصاء الوصفي</a:t>
            </a:r>
            <a:endParaRPr lang="fr-FR" sz="2400" dirty="0"/>
          </a:p>
        </p:txBody>
      </p:sp>
      <p:sp>
        <p:nvSpPr>
          <p:cNvPr id="3" name="Espace réservé du contenu 2"/>
          <p:cNvSpPr>
            <a:spLocks noGrp="1"/>
          </p:cNvSpPr>
          <p:nvPr>
            <p:ph idx="1"/>
          </p:nvPr>
        </p:nvSpPr>
        <p:spPr/>
        <p:txBody>
          <a:bodyPr/>
          <a:lstStyle/>
          <a:p>
            <a:pPr marL="0" indent="0" algn="r" rtl="1">
              <a:buNone/>
            </a:pPr>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2095500"/>
            <a:ext cx="7416824" cy="406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585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solidFill>
                  <a:srgbClr val="333333"/>
                </a:solidFill>
                <a:ea typeface="Times New Roman"/>
                <a:cs typeface="Arial"/>
              </a:rPr>
              <a:t>علبة الشوارب </a:t>
            </a:r>
            <a:r>
              <a:rPr lang="fr-FR" sz="2400" b="1" dirty="0" err="1">
                <a:solidFill>
                  <a:srgbClr val="D53C12"/>
                </a:solidFill>
                <a:latin typeface="Sakkal Majalla,Bold"/>
              </a:rPr>
              <a:t>BoxPlots</a:t>
            </a:r>
            <a:endParaRPr lang="fr-FR" sz="24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920880" cy="352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688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solidFill>
                  <a:srgbClr val="333333"/>
                </a:solidFill>
                <a:ea typeface="Times New Roman"/>
                <a:cs typeface="Arial"/>
              </a:rPr>
              <a:t>الالتواء </a:t>
            </a:r>
            <a:r>
              <a:rPr lang="fr-FR" sz="2400" b="1" dirty="0" err="1">
                <a:solidFill>
                  <a:srgbClr val="D53C12"/>
                </a:solidFill>
                <a:latin typeface="Sakkal Majalla,Bold"/>
              </a:rPr>
              <a:t>Skewness</a:t>
            </a:r>
            <a:endParaRPr lang="fr-FR" sz="24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700808"/>
            <a:ext cx="6264696" cy="325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325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a:solidFill>
                  <a:srgbClr val="333333"/>
                </a:solidFill>
                <a:ea typeface="Times New Roman"/>
                <a:cs typeface="Arial"/>
              </a:rPr>
              <a:t>محتوى المادة: </a:t>
            </a:r>
            <a:r>
              <a:rPr lang="fr-FR" sz="2400" dirty="0">
                <a:solidFill>
                  <a:prstClr val="black"/>
                </a:solidFill>
                <a:ea typeface="Calibri"/>
                <a:cs typeface="Arial"/>
              </a:rPr>
              <a:t/>
            </a:r>
            <a:br>
              <a:rPr lang="fr-FR" sz="2400" dirty="0">
                <a:solidFill>
                  <a:prstClr val="black"/>
                </a:solidFill>
                <a:ea typeface="Calibri"/>
                <a:cs typeface="Arial"/>
              </a:rPr>
            </a:br>
            <a:endParaRPr lang="fr-FR" sz="2400" dirty="0"/>
          </a:p>
        </p:txBody>
      </p:sp>
      <p:sp>
        <p:nvSpPr>
          <p:cNvPr id="3" name="Espace réservé du contenu 2"/>
          <p:cNvSpPr>
            <a:spLocks noGrp="1"/>
          </p:cNvSpPr>
          <p:nvPr>
            <p:ph idx="1"/>
          </p:nvPr>
        </p:nvSpPr>
        <p:spPr>
          <a:xfrm>
            <a:off x="457200" y="908720"/>
            <a:ext cx="8229600" cy="5217443"/>
          </a:xfrm>
        </p:spPr>
        <p:txBody>
          <a:bodyPr>
            <a:normAutofit fontScale="62500" lnSpcReduction="20000"/>
          </a:bodyPr>
          <a:lstStyle/>
          <a:p>
            <a:pPr algn="r" rtl="1">
              <a:lnSpc>
                <a:spcPct val="115000"/>
              </a:lnSpc>
              <a:spcAft>
                <a:spcPts val="750"/>
              </a:spcAft>
              <a:buFont typeface="Wingdings" panose="05000000000000000000" pitchFamily="2" charset="2"/>
              <a:buChar char="Ø"/>
            </a:pPr>
            <a:r>
              <a:rPr lang="ar-SA" dirty="0" smtClean="0">
                <a:solidFill>
                  <a:srgbClr val="333333"/>
                </a:solidFill>
                <a:ea typeface="Times New Roman"/>
              </a:rPr>
              <a:t>-</a:t>
            </a:r>
            <a:r>
              <a:rPr lang="ar-SA" dirty="0">
                <a:solidFill>
                  <a:srgbClr val="333333"/>
                </a:solidFill>
                <a:ea typeface="Times New Roman"/>
              </a:rPr>
              <a:t>        مقدمة (تعريف بالبرنامج)</a:t>
            </a:r>
            <a:endParaRPr lang="fr-FR" dirty="0">
              <a:ea typeface="Calibri"/>
              <a:cs typeface="Arial"/>
            </a:endParaRPr>
          </a:p>
          <a:p>
            <a:pPr algn="r" rtl="1">
              <a:lnSpc>
                <a:spcPct val="115000"/>
              </a:lnSpc>
              <a:spcAft>
                <a:spcPts val="750"/>
              </a:spcAft>
              <a:buFont typeface="Wingdings" panose="05000000000000000000" pitchFamily="2" charset="2"/>
              <a:buChar char="Ø"/>
            </a:pPr>
            <a:r>
              <a:rPr lang="ar-SA" dirty="0">
                <a:solidFill>
                  <a:srgbClr val="333333"/>
                </a:solidFill>
                <a:ea typeface="Times New Roman"/>
              </a:rPr>
              <a:t>-         تهيئة ملفات الادخال لبرنامج </a:t>
            </a:r>
            <a:r>
              <a:rPr lang="fr-FR" dirty="0">
                <a:solidFill>
                  <a:srgbClr val="333333"/>
                </a:solidFill>
                <a:latin typeface="Arial"/>
                <a:ea typeface="Times New Roman"/>
                <a:cs typeface="Arial"/>
              </a:rPr>
              <a:t>SPSS</a:t>
            </a:r>
            <a:endParaRPr lang="fr-FR" dirty="0">
              <a:ea typeface="Calibri"/>
              <a:cs typeface="Arial"/>
            </a:endParaRPr>
          </a:p>
          <a:p>
            <a:pPr algn="r" rtl="1">
              <a:lnSpc>
                <a:spcPct val="115000"/>
              </a:lnSpc>
              <a:spcAft>
                <a:spcPts val="750"/>
              </a:spcAft>
              <a:buFont typeface="Wingdings" panose="05000000000000000000" pitchFamily="2" charset="2"/>
              <a:buChar char="Ø"/>
            </a:pPr>
            <a:r>
              <a:rPr lang="ar-SA" dirty="0">
                <a:solidFill>
                  <a:srgbClr val="333333"/>
                </a:solidFill>
                <a:ea typeface="Times New Roman"/>
              </a:rPr>
              <a:t>-         </a:t>
            </a:r>
            <a:r>
              <a:rPr lang="ar-DZ" dirty="0">
                <a:solidFill>
                  <a:srgbClr val="333333"/>
                </a:solidFill>
                <a:ea typeface="Times New Roman"/>
              </a:rPr>
              <a:t>تحليل الوصفي للبيانات الكيفية باستخدام</a:t>
            </a:r>
            <a:r>
              <a:rPr lang="fr-FR" b="1" dirty="0">
                <a:solidFill>
                  <a:srgbClr val="333333"/>
                </a:solidFill>
                <a:latin typeface="Arial"/>
                <a:ea typeface="Times New Roman"/>
                <a:cs typeface="Arial"/>
              </a:rPr>
              <a:t> SPSS</a:t>
            </a:r>
            <a:endParaRPr lang="fr-FR" dirty="0">
              <a:ea typeface="Calibri"/>
              <a:cs typeface="Arial"/>
            </a:endParaRPr>
          </a:p>
          <a:p>
            <a:pPr algn="r" rtl="1">
              <a:lnSpc>
                <a:spcPct val="115000"/>
              </a:lnSpc>
              <a:spcAft>
                <a:spcPts val="750"/>
              </a:spcAft>
              <a:buFont typeface="Wingdings" panose="05000000000000000000" pitchFamily="2" charset="2"/>
              <a:buChar char="Ø"/>
            </a:pPr>
            <a:r>
              <a:rPr lang="ar-SA" dirty="0">
                <a:solidFill>
                  <a:srgbClr val="333333"/>
                </a:solidFill>
                <a:ea typeface="Times New Roman"/>
              </a:rPr>
              <a:t>-         </a:t>
            </a:r>
            <a:r>
              <a:rPr lang="ar-DZ" dirty="0" err="1">
                <a:solidFill>
                  <a:srgbClr val="333333"/>
                </a:solidFill>
                <a:ea typeface="Times New Roman"/>
              </a:rPr>
              <a:t>أختبار</a:t>
            </a:r>
            <a:r>
              <a:rPr lang="ar-DZ" dirty="0">
                <a:solidFill>
                  <a:srgbClr val="333333"/>
                </a:solidFill>
                <a:ea typeface="Times New Roman"/>
              </a:rPr>
              <a:t> </a:t>
            </a:r>
            <a:r>
              <a:rPr lang="ar-DZ" dirty="0" err="1">
                <a:solidFill>
                  <a:srgbClr val="333333"/>
                </a:solidFill>
                <a:ea typeface="Times New Roman"/>
              </a:rPr>
              <a:t>كاي</a:t>
            </a:r>
            <a:r>
              <a:rPr lang="ar-DZ" dirty="0">
                <a:solidFill>
                  <a:srgbClr val="333333"/>
                </a:solidFill>
                <a:ea typeface="Times New Roman"/>
              </a:rPr>
              <a:t> مربع </a:t>
            </a:r>
            <a:r>
              <a:rPr lang="fr-FR" b="1" dirty="0">
                <a:solidFill>
                  <a:srgbClr val="333333"/>
                </a:solidFill>
                <a:latin typeface="Arial"/>
                <a:ea typeface="Times New Roman"/>
                <a:cs typeface="Arial"/>
              </a:rPr>
              <a:t>khi-deux</a:t>
            </a:r>
            <a:endParaRPr lang="fr-FR" dirty="0">
              <a:ea typeface="Calibri"/>
              <a:cs typeface="Arial"/>
            </a:endParaRPr>
          </a:p>
          <a:p>
            <a:pPr algn="r" rtl="1">
              <a:lnSpc>
                <a:spcPct val="115000"/>
              </a:lnSpc>
              <a:spcAft>
                <a:spcPts val="750"/>
              </a:spcAft>
              <a:buFont typeface="Wingdings" panose="05000000000000000000" pitchFamily="2" charset="2"/>
              <a:buChar char="Ø"/>
            </a:pPr>
            <a:r>
              <a:rPr lang="ar-SA" dirty="0">
                <a:solidFill>
                  <a:srgbClr val="333333"/>
                </a:solidFill>
                <a:ea typeface="Times New Roman"/>
              </a:rPr>
              <a:t>-         </a:t>
            </a:r>
            <a:r>
              <a:rPr lang="ar-DZ" dirty="0">
                <a:solidFill>
                  <a:srgbClr val="333333"/>
                </a:solidFill>
                <a:ea typeface="Times New Roman"/>
              </a:rPr>
              <a:t>الارتباط (</a:t>
            </a:r>
            <a:r>
              <a:rPr lang="ar-DZ" dirty="0" err="1">
                <a:solidFill>
                  <a:srgbClr val="333333"/>
                </a:solidFill>
                <a:ea typeface="Times New Roman"/>
              </a:rPr>
              <a:t>سبيرمان</a:t>
            </a:r>
            <a:r>
              <a:rPr lang="ar-DZ" dirty="0">
                <a:solidFill>
                  <a:srgbClr val="333333"/>
                </a:solidFill>
                <a:ea typeface="Times New Roman"/>
              </a:rPr>
              <a:t>، </a:t>
            </a:r>
            <a:r>
              <a:rPr lang="ar-DZ" dirty="0" err="1">
                <a:solidFill>
                  <a:srgbClr val="333333"/>
                </a:solidFill>
                <a:ea typeface="Times New Roman"/>
              </a:rPr>
              <a:t>فاي</a:t>
            </a:r>
            <a:r>
              <a:rPr lang="ar-DZ" dirty="0">
                <a:solidFill>
                  <a:srgbClr val="333333"/>
                </a:solidFill>
                <a:ea typeface="Times New Roman"/>
              </a:rPr>
              <a:t>، </a:t>
            </a:r>
            <a:r>
              <a:rPr lang="ar-DZ" dirty="0" err="1">
                <a:solidFill>
                  <a:srgbClr val="333333"/>
                </a:solidFill>
                <a:ea typeface="Times New Roman"/>
              </a:rPr>
              <a:t>كندال</a:t>
            </a:r>
            <a:r>
              <a:rPr lang="ar-DZ" dirty="0">
                <a:solidFill>
                  <a:srgbClr val="333333"/>
                </a:solidFill>
                <a:ea typeface="Times New Roman"/>
              </a:rPr>
              <a:t> تاو...)</a:t>
            </a:r>
            <a:endParaRPr lang="fr-FR" dirty="0">
              <a:ea typeface="Calibri"/>
              <a:cs typeface="Arial"/>
            </a:endParaRPr>
          </a:p>
          <a:p>
            <a:pPr algn="r" rtl="1">
              <a:lnSpc>
                <a:spcPct val="115000"/>
              </a:lnSpc>
              <a:spcAft>
                <a:spcPts val="750"/>
              </a:spcAft>
              <a:buFont typeface="Wingdings" panose="05000000000000000000" pitchFamily="2" charset="2"/>
              <a:buChar char="Ø"/>
            </a:pPr>
            <a:r>
              <a:rPr lang="ar-SA" dirty="0">
                <a:solidFill>
                  <a:srgbClr val="333333"/>
                </a:solidFill>
                <a:ea typeface="Times New Roman"/>
              </a:rPr>
              <a:t>-         </a:t>
            </a:r>
            <a:r>
              <a:rPr lang="ar-DZ" dirty="0">
                <a:solidFill>
                  <a:srgbClr val="333333"/>
                </a:solidFill>
                <a:ea typeface="Times New Roman"/>
              </a:rPr>
              <a:t>المقارنة بين المتوسطات:  اختبار</a:t>
            </a:r>
            <a:r>
              <a:rPr lang="fr-FR" b="1" dirty="0">
                <a:solidFill>
                  <a:srgbClr val="333333"/>
                </a:solidFill>
                <a:latin typeface="Arial"/>
                <a:ea typeface="Times New Roman"/>
                <a:cs typeface="Arial"/>
              </a:rPr>
              <a:t>T-</a:t>
            </a:r>
            <a:r>
              <a:rPr lang="fr-FR" b="1" dirty="0" err="1">
                <a:solidFill>
                  <a:srgbClr val="333333"/>
                </a:solidFill>
                <a:latin typeface="Arial"/>
                <a:ea typeface="Times New Roman"/>
                <a:cs typeface="Arial"/>
              </a:rPr>
              <a:t>Student</a:t>
            </a:r>
            <a:r>
              <a:rPr lang="ar-DZ" dirty="0">
                <a:solidFill>
                  <a:srgbClr val="333333"/>
                </a:solidFill>
                <a:ea typeface="Times New Roman"/>
              </a:rPr>
              <a:t> / تحليل التباين الاحادي و الثنائي</a:t>
            </a:r>
            <a:endParaRPr lang="fr-FR" dirty="0">
              <a:ea typeface="Calibri"/>
              <a:cs typeface="Arial"/>
            </a:endParaRPr>
          </a:p>
          <a:p>
            <a:pPr algn="r" rtl="1">
              <a:lnSpc>
                <a:spcPct val="115000"/>
              </a:lnSpc>
              <a:spcAft>
                <a:spcPts val="750"/>
              </a:spcAft>
              <a:buFont typeface="Wingdings" panose="05000000000000000000" pitchFamily="2" charset="2"/>
              <a:buChar char="Ø"/>
            </a:pPr>
            <a:r>
              <a:rPr lang="ar-SA" dirty="0">
                <a:solidFill>
                  <a:srgbClr val="333333"/>
                </a:solidFill>
                <a:ea typeface="Times New Roman"/>
              </a:rPr>
              <a:t>-         </a:t>
            </a:r>
            <a:r>
              <a:rPr lang="ar-DZ" dirty="0">
                <a:solidFill>
                  <a:srgbClr val="333333"/>
                </a:solidFill>
                <a:ea typeface="Times New Roman"/>
              </a:rPr>
              <a:t>الانحدار الخطي البسيط و المتعدد </a:t>
            </a:r>
            <a:endParaRPr lang="fr-FR" dirty="0">
              <a:ea typeface="Calibri"/>
              <a:cs typeface="Arial"/>
            </a:endParaRPr>
          </a:p>
          <a:p>
            <a:pPr algn="r" rtl="1">
              <a:lnSpc>
                <a:spcPct val="115000"/>
              </a:lnSpc>
              <a:spcAft>
                <a:spcPts val="750"/>
              </a:spcAft>
              <a:buFont typeface="Wingdings" panose="05000000000000000000" pitchFamily="2" charset="2"/>
              <a:buChar char="Ø"/>
            </a:pPr>
            <a:r>
              <a:rPr lang="ar-SA" dirty="0">
                <a:solidFill>
                  <a:srgbClr val="333333"/>
                </a:solidFill>
                <a:ea typeface="Times New Roman"/>
              </a:rPr>
              <a:t>-         </a:t>
            </a:r>
            <a:r>
              <a:rPr lang="ar-DZ" dirty="0">
                <a:solidFill>
                  <a:srgbClr val="333333"/>
                </a:solidFill>
                <a:ea typeface="Times New Roman"/>
              </a:rPr>
              <a:t>الانحدار اللوجيستي</a:t>
            </a:r>
            <a:endParaRPr lang="fr-FR" dirty="0">
              <a:ea typeface="Calibri"/>
              <a:cs typeface="Arial"/>
            </a:endParaRPr>
          </a:p>
          <a:p>
            <a:pPr algn="r" rtl="1">
              <a:lnSpc>
                <a:spcPct val="115000"/>
              </a:lnSpc>
              <a:spcAft>
                <a:spcPts val="750"/>
              </a:spcAft>
              <a:buFont typeface="Wingdings" panose="05000000000000000000" pitchFamily="2" charset="2"/>
              <a:buChar char="Ø"/>
            </a:pPr>
            <a:r>
              <a:rPr lang="ar-SA" dirty="0">
                <a:solidFill>
                  <a:srgbClr val="333333"/>
                </a:solidFill>
                <a:ea typeface="Times New Roman"/>
              </a:rPr>
              <a:t>-         </a:t>
            </a:r>
            <a:r>
              <a:rPr lang="ar-DZ" dirty="0">
                <a:solidFill>
                  <a:srgbClr val="333333"/>
                </a:solidFill>
                <a:ea typeface="Times New Roman"/>
              </a:rPr>
              <a:t>تحليل المعطيات: تحليل العاملي ، التصنيفات....)</a:t>
            </a:r>
            <a:endParaRPr lang="fr-FR" dirty="0">
              <a:ea typeface="Calibri"/>
              <a:cs typeface="Arial"/>
            </a:endParaRPr>
          </a:p>
          <a:p>
            <a:pPr algn="r" rtl="1">
              <a:buFont typeface="Wingdings" panose="05000000000000000000" pitchFamily="2" charset="2"/>
              <a:buChar char="Ø"/>
            </a:pPr>
            <a:r>
              <a:rPr lang="ar-DZ" dirty="0" smtClean="0">
                <a:solidFill>
                  <a:srgbClr val="333333"/>
                </a:solidFill>
                <a:ea typeface="Times New Roman"/>
              </a:rPr>
              <a:t>-         </a:t>
            </a:r>
            <a:r>
              <a:rPr lang="ar-DZ" dirty="0" err="1" smtClean="0">
                <a:solidFill>
                  <a:srgbClr val="333333"/>
                </a:solidFill>
                <a:ea typeface="Times New Roman"/>
              </a:rPr>
              <a:t>اختارات</a:t>
            </a:r>
            <a:r>
              <a:rPr lang="ar-DZ" dirty="0" smtClean="0">
                <a:solidFill>
                  <a:srgbClr val="333333"/>
                </a:solidFill>
                <a:ea typeface="Times New Roman"/>
              </a:rPr>
              <a:t> </a:t>
            </a:r>
            <a:r>
              <a:rPr lang="ar-DZ" dirty="0" err="1">
                <a:solidFill>
                  <a:srgbClr val="333333"/>
                </a:solidFill>
                <a:ea typeface="Times New Roman"/>
              </a:rPr>
              <a:t>الامعلمية</a:t>
            </a:r>
            <a:r>
              <a:rPr lang="ar-DZ" dirty="0">
                <a:solidFill>
                  <a:srgbClr val="333333"/>
                </a:solidFill>
                <a:ea typeface="Times New Roman"/>
              </a:rPr>
              <a:t>: اختبار فريدمان، اختبار </a:t>
            </a:r>
            <a:r>
              <a:rPr lang="ar-DZ" dirty="0" err="1">
                <a:solidFill>
                  <a:srgbClr val="333333"/>
                </a:solidFill>
                <a:ea typeface="Times New Roman"/>
              </a:rPr>
              <a:t>ويلكوكسون</a:t>
            </a:r>
            <a:r>
              <a:rPr lang="ar-DZ" dirty="0">
                <a:solidFill>
                  <a:srgbClr val="333333"/>
                </a:solidFill>
                <a:ea typeface="Times New Roman"/>
              </a:rPr>
              <a:t> ......</a:t>
            </a:r>
            <a:r>
              <a:rPr lang="fr-FR" dirty="0">
                <a:solidFill>
                  <a:srgbClr val="333333"/>
                </a:solidFill>
                <a:latin typeface="Arial"/>
                <a:ea typeface="Times New Roman"/>
              </a:rPr>
              <a:t/>
            </a:r>
            <a:br>
              <a:rPr lang="fr-FR" dirty="0">
                <a:solidFill>
                  <a:srgbClr val="333333"/>
                </a:solidFill>
                <a:latin typeface="Arial"/>
                <a:ea typeface="Times New Roman"/>
              </a:rPr>
            </a:br>
            <a:endParaRPr lang="fr-FR" dirty="0"/>
          </a:p>
        </p:txBody>
      </p:sp>
    </p:spTree>
    <p:extLst>
      <p:ext uri="{BB962C8B-B14F-4D97-AF65-F5344CB8AC3E}">
        <p14:creationId xmlns:p14="http://schemas.microsoft.com/office/powerpoint/2010/main" val="862123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solidFill>
                  <a:srgbClr val="333333"/>
                </a:solidFill>
                <a:ea typeface="Times New Roman"/>
                <a:cs typeface="Arial"/>
              </a:rPr>
              <a:t>الالتواء </a:t>
            </a:r>
            <a:r>
              <a:rPr lang="fr-FR" sz="2400" b="1" dirty="0" err="1">
                <a:solidFill>
                  <a:srgbClr val="D53C12"/>
                </a:solidFill>
                <a:latin typeface="Sakkal Majalla,Bold"/>
              </a:rPr>
              <a:t>BoxPlots</a:t>
            </a:r>
            <a:endParaRPr lang="fr-FR"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276872"/>
            <a:ext cx="6661150" cy="366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355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solidFill>
                  <a:srgbClr val="333333"/>
                </a:solidFill>
                <a:ea typeface="Times New Roman"/>
                <a:cs typeface="Arial"/>
              </a:rPr>
              <a:t> التفلطح </a:t>
            </a:r>
            <a:r>
              <a:rPr lang="fr-FR" sz="2400" b="1" dirty="0" err="1" smtClean="0">
                <a:solidFill>
                  <a:srgbClr val="333333"/>
                </a:solidFill>
                <a:ea typeface="Times New Roman"/>
                <a:cs typeface="Arial"/>
              </a:rPr>
              <a:t>Kurosis</a:t>
            </a:r>
            <a:endParaRPr lang="fr-FR"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276872"/>
            <a:ext cx="6661150" cy="366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314450"/>
            <a:ext cx="55245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240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solidFill>
                  <a:srgbClr val="333333"/>
                </a:solidFill>
                <a:ea typeface="Times New Roman"/>
                <a:cs typeface="Arial"/>
              </a:rPr>
              <a:t> التفلطح </a:t>
            </a:r>
            <a:r>
              <a:rPr lang="fr-FR" sz="2400" b="1" dirty="0" err="1" smtClean="0">
                <a:solidFill>
                  <a:srgbClr val="333333"/>
                </a:solidFill>
                <a:ea typeface="Times New Roman"/>
                <a:cs typeface="Arial"/>
              </a:rPr>
              <a:t>Kurosis</a:t>
            </a:r>
            <a:endParaRPr lang="fr-FR"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276872"/>
            <a:ext cx="6661150" cy="366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183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solidFill>
                  <a:srgbClr val="333333"/>
                </a:solidFill>
                <a:ea typeface="Times New Roman"/>
                <a:cs typeface="Arial"/>
              </a:rPr>
              <a:t> التفلطح </a:t>
            </a:r>
            <a:r>
              <a:rPr lang="fr-FR" sz="2400" b="1" dirty="0" err="1" smtClean="0">
                <a:solidFill>
                  <a:srgbClr val="333333"/>
                </a:solidFill>
                <a:ea typeface="Times New Roman"/>
                <a:cs typeface="Arial"/>
              </a:rPr>
              <a:t>Kurosis</a:t>
            </a:r>
            <a:endParaRPr lang="fr-FR" sz="24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9" y="836712"/>
            <a:ext cx="7632848"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396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pPr marL="0" indent="0" algn="r" rtl="1">
              <a:buNone/>
            </a:pPr>
            <a:r>
              <a:rPr lang="ar-DZ" dirty="0" smtClean="0"/>
              <a:t> </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33425"/>
            <a:ext cx="7344816"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411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SA" sz="2000" dirty="0">
                <a:solidFill>
                  <a:srgbClr val="333333"/>
                </a:solidFill>
                <a:ea typeface="Times New Roman"/>
                <a:cs typeface="Arial"/>
              </a:rPr>
              <a:t>   </a:t>
            </a:r>
            <a:r>
              <a:rPr lang="ar-DZ" sz="2000" dirty="0">
                <a:solidFill>
                  <a:srgbClr val="333333"/>
                </a:solidFill>
                <a:ea typeface="Times New Roman"/>
                <a:cs typeface="Arial"/>
              </a:rPr>
              <a:t>المقارنة بين المتوسطات:  </a:t>
            </a:r>
            <a:r>
              <a:rPr lang="ar-DZ" sz="2000" dirty="0" smtClean="0">
                <a:solidFill>
                  <a:srgbClr val="333333"/>
                </a:solidFill>
                <a:ea typeface="Times New Roman"/>
                <a:cs typeface="Arial"/>
              </a:rPr>
              <a:t>اختبار العينات الاحصائية باستخدام </a:t>
            </a:r>
            <a:r>
              <a:rPr lang="fr-FR" sz="2000" b="1" dirty="0" smtClean="0">
                <a:solidFill>
                  <a:srgbClr val="333333"/>
                </a:solidFill>
                <a:latin typeface="Arial"/>
                <a:ea typeface="Times New Roman"/>
                <a:cs typeface="Arial"/>
              </a:rPr>
              <a:t>T-</a:t>
            </a:r>
            <a:r>
              <a:rPr lang="fr-FR" sz="2000" b="1" dirty="0" err="1" smtClean="0">
                <a:solidFill>
                  <a:srgbClr val="333333"/>
                </a:solidFill>
                <a:latin typeface="Arial"/>
                <a:ea typeface="Times New Roman"/>
                <a:cs typeface="Arial"/>
              </a:rPr>
              <a:t>Student</a:t>
            </a:r>
            <a:endParaRPr lang="fr-FR" sz="2400" dirty="0"/>
          </a:p>
        </p:txBody>
      </p:sp>
      <p:sp>
        <p:nvSpPr>
          <p:cNvPr id="4" name="Espace réservé du contenu 3"/>
          <p:cNvSpPr>
            <a:spLocks noGrp="1"/>
          </p:cNvSpPr>
          <p:nvPr>
            <p:ph idx="1"/>
          </p:nvPr>
        </p:nvSpPr>
        <p:spPr/>
        <p:txBody>
          <a:bodyPr/>
          <a:lstStyle/>
          <a:p>
            <a:pPr marL="0" indent="0" algn="r" rtl="1">
              <a:buNone/>
            </a:pPr>
            <a:r>
              <a:rPr lang="ar-DZ" dirty="0" smtClean="0"/>
              <a:t> </a:t>
            </a:r>
            <a:r>
              <a:rPr lang="ar-DZ" dirty="0" err="1" smtClean="0"/>
              <a:t>اخيبار</a:t>
            </a:r>
            <a:r>
              <a:rPr lang="ar-DZ" dirty="0" smtClean="0"/>
              <a:t> </a:t>
            </a:r>
            <a:r>
              <a:rPr lang="fr-FR" dirty="0" smtClean="0"/>
              <a:t>T </a:t>
            </a:r>
            <a:r>
              <a:rPr lang="ar-DZ" dirty="0" smtClean="0"/>
              <a:t> يستخدم بشكل واسع من قبل الباحثين لقياس الفروقات بين المتوسطات </a:t>
            </a:r>
          </a:p>
          <a:p>
            <a:pPr marL="0" indent="0" algn="r" rtl="1">
              <a:buNone/>
            </a:pPr>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 y="2708920"/>
            <a:ext cx="87534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625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SA" sz="2000" b="1" dirty="0">
                <a:solidFill>
                  <a:srgbClr val="333333"/>
                </a:solidFill>
                <a:ea typeface="Times New Roman"/>
                <a:cs typeface="Arial"/>
              </a:rPr>
              <a:t>   </a:t>
            </a:r>
            <a:r>
              <a:rPr lang="ar-DZ" sz="2000" b="1" dirty="0" smtClean="0">
                <a:solidFill>
                  <a:srgbClr val="333333"/>
                </a:solidFill>
                <a:ea typeface="Times New Roman"/>
                <a:cs typeface="Arial"/>
              </a:rPr>
              <a:t>شروط اجراء الاختبار </a:t>
            </a:r>
            <a:r>
              <a:rPr lang="fr-FR" sz="2000" b="1" dirty="0" smtClean="0">
                <a:solidFill>
                  <a:srgbClr val="333333"/>
                </a:solidFill>
                <a:ea typeface="Times New Roman"/>
                <a:cs typeface="Arial"/>
              </a:rPr>
              <a:t>T-TEST </a:t>
            </a:r>
            <a:endParaRPr lang="fr-FR" sz="2400" b="1"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43133"/>
            <a:ext cx="8229600" cy="324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970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SA" sz="2000" b="1" dirty="0">
                <a:solidFill>
                  <a:srgbClr val="333333"/>
                </a:solidFill>
                <a:ea typeface="Times New Roman"/>
                <a:cs typeface="Arial"/>
              </a:rPr>
              <a:t>  </a:t>
            </a:r>
            <a:r>
              <a:rPr lang="ar-DZ" sz="2000" b="1" dirty="0" smtClean="0">
                <a:solidFill>
                  <a:srgbClr val="333333"/>
                </a:solidFill>
                <a:ea typeface="Times New Roman"/>
                <a:cs typeface="Arial"/>
              </a:rPr>
              <a:t>فرضيات  اختبار </a:t>
            </a:r>
            <a:r>
              <a:rPr lang="fr-FR" sz="2000" b="1" dirty="0" smtClean="0">
                <a:solidFill>
                  <a:srgbClr val="333333"/>
                </a:solidFill>
                <a:ea typeface="Times New Roman"/>
                <a:cs typeface="Arial"/>
              </a:rPr>
              <a:t>T-TEST </a:t>
            </a:r>
            <a:endParaRPr lang="fr-FR" sz="24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136904" cy="403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772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تحليل التباين </a:t>
            </a:r>
            <a:endParaRPr lang="fr-FR"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1514475"/>
            <a:ext cx="45148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914093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تصميم الاستبيان</a:t>
            </a:r>
            <a:endParaRPr lang="fr-FR" sz="2400" b="1" dirty="0"/>
          </a:p>
        </p:txBody>
      </p:sp>
      <p:sp>
        <p:nvSpPr>
          <p:cNvPr id="3" name="Espace réservé du contenu 2"/>
          <p:cNvSpPr>
            <a:spLocks noGrp="1"/>
          </p:cNvSpPr>
          <p:nvPr>
            <p:ph idx="1"/>
          </p:nvPr>
        </p:nvSpPr>
        <p:spPr/>
        <p:txBody>
          <a:bodyPr/>
          <a:lstStyle/>
          <a:p>
            <a:pPr marL="0" indent="0" algn="r" rtl="1">
              <a:buNone/>
            </a:pPr>
            <a:r>
              <a:rPr lang="ar-DZ" dirty="0" smtClean="0"/>
              <a:t>مقدمة </a:t>
            </a:r>
          </a:p>
          <a:p>
            <a:pPr marL="0" indent="0" algn="r" rtl="1">
              <a:buNone/>
            </a:pPr>
            <a:endParaRPr lang="ar-DZ" dirty="0" smtClean="0"/>
          </a:p>
          <a:p>
            <a:pPr marL="0" indent="0" algn="r" rtl="1">
              <a:buNone/>
            </a:pPr>
            <a:r>
              <a:rPr lang="ar-DZ" dirty="0" smtClean="0"/>
              <a:t>العوامل الديمغرافية</a:t>
            </a:r>
          </a:p>
          <a:p>
            <a:pPr marL="0" indent="0" algn="r" rtl="1">
              <a:buNone/>
            </a:pPr>
            <a:endParaRPr lang="ar-DZ" dirty="0" smtClean="0"/>
          </a:p>
          <a:p>
            <a:pPr marL="0" indent="0" algn="r" rtl="1">
              <a:buNone/>
            </a:pPr>
            <a:r>
              <a:rPr lang="ar-DZ" dirty="0" smtClean="0"/>
              <a:t>محاور الدراسة :</a:t>
            </a:r>
            <a:endParaRPr lang="fr-FR" dirty="0"/>
          </a:p>
        </p:txBody>
      </p:sp>
    </p:spTree>
    <p:extLst>
      <p:ext uri="{BB962C8B-B14F-4D97-AF65-F5344CB8AC3E}">
        <p14:creationId xmlns:p14="http://schemas.microsoft.com/office/powerpoint/2010/main" val="1290049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40768"/>
            <a:ext cx="8028383"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081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تصميم الاستبيان</a:t>
            </a:r>
            <a:endParaRPr lang="fr-FR" sz="2400" b="1"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4912" y="1340768"/>
            <a:ext cx="7255520" cy="374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487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endParaRPr lang="fr-FR" sz="2400" b="1"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1087" y="2572544"/>
            <a:ext cx="698182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255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تحليل نتائج الاستبانة</a:t>
            </a:r>
            <a:endParaRPr lang="fr-FR" sz="2400" b="1"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80728"/>
            <a:ext cx="8028384" cy="514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298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تحليل نتائج الاستبانة</a:t>
            </a:r>
            <a:endParaRPr lang="fr-FR" sz="2400" b="1" dirty="0"/>
          </a:p>
        </p:txBody>
      </p:sp>
      <p:sp>
        <p:nvSpPr>
          <p:cNvPr id="3" name="Espace réservé du contenu 2"/>
          <p:cNvSpPr>
            <a:spLocks noGrp="1"/>
          </p:cNvSpPr>
          <p:nvPr>
            <p:ph idx="1"/>
          </p:nvPr>
        </p:nvSpPr>
        <p:spPr/>
        <p:txBody>
          <a:bodyPr/>
          <a:lstStyle/>
          <a:p>
            <a:pPr marL="0" indent="0" algn="r" rtl="1">
              <a:buNone/>
            </a:pPr>
            <a:r>
              <a:rPr lang="ar-DZ" dirty="0" smtClean="0"/>
              <a:t>1- جداول تكرارية تشمل التكرارات </a:t>
            </a:r>
            <a:r>
              <a:rPr lang="ar-DZ" dirty="0" err="1" smtClean="0"/>
              <a:t>زالنسب</a:t>
            </a:r>
            <a:r>
              <a:rPr lang="ar-DZ" dirty="0" smtClean="0"/>
              <a:t> المئوية والرسومات البيانية لمتغيرات الاستبيان الديمغرافية:</a:t>
            </a:r>
          </a:p>
          <a:p>
            <a:pPr marL="0" indent="0" algn="r" rtl="1">
              <a:buNone/>
            </a:pPr>
            <a:endParaRPr lang="fr-FR" dirty="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80929"/>
            <a:ext cx="4171950" cy="165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653136"/>
            <a:ext cx="3377183"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099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تحليل نتائج الاستبانة</a:t>
            </a:r>
            <a:endParaRPr lang="fr-FR" sz="2400" b="1" dirty="0"/>
          </a:p>
        </p:txBody>
      </p:sp>
      <p:sp>
        <p:nvSpPr>
          <p:cNvPr id="3" name="Espace réservé du contenu 2"/>
          <p:cNvSpPr>
            <a:spLocks noGrp="1"/>
          </p:cNvSpPr>
          <p:nvPr>
            <p:ph idx="1"/>
          </p:nvPr>
        </p:nvSpPr>
        <p:spPr/>
        <p:txBody>
          <a:bodyPr/>
          <a:lstStyle/>
          <a:p>
            <a:pPr marL="0" indent="0" algn="r" rtl="1">
              <a:buNone/>
            </a:pPr>
            <a:r>
              <a:rPr lang="ar-DZ" dirty="0" smtClean="0"/>
              <a:t>الرسومات البيانية لمتغيرات الاستبيان الديمغرافية:</a:t>
            </a:r>
          </a:p>
          <a:p>
            <a:pPr marL="0" indent="0" algn="r" rtl="1">
              <a:buNone/>
            </a:pPr>
            <a:endParaRPr lang="fr-F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76872"/>
            <a:ext cx="626469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712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تحليل نتائج الاستبانة</a:t>
            </a:r>
            <a:endParaRPr lang="fr-FR" sz="2400" b="1" dirty="0"/>
          </a:p>
        </p:txBody>
      </p:sp>
      <p:sp>
        <p:nvSpPr>
          <p:cNvPr id="3" name="Espace réservé du contenu 2"/>
          <p:cNvSpPr>
            <a:spLocks noGrp="1"/>
          </p:cNvSpPr>
          <p:nvPr>
            <p:ph idx="1"/>
          </p:nvPr>
        </p:nvSpPr>
        <p:spPr/>
        <p:txBody>
          <a:bodyPr/>
          <a:lstStyle/>
          <a:p>
            <a:pPr marL="0" indent="0" algn="r" rtl="1">
              <a:buNone/>
            </a:pPr>
            <a:r>
              <a:rPr lang="ar-DZ" dirty="0" smtClean="0"/>
              <a:t> اجراء اختبار ثبات وصدق المفردات: باستخدام اختبار الفا </a:t>
            </a:r>
            <a:r>
              <a:rPr lang="ar-DZ" dirty="0" err="1" smtClean="0"/>
              <a:t>كرونباخ</a:t>
            </a:r>
            <a:r>
              <a:rPr lang="ar-DZ" dirty="0" smtClean="0"/>
              <a:t> من خلال الخطوات التالية:</a:t>
            </a:r>
          </a:p>
          <a:p>
            <a:r>
              <a:rPr lang="fr-FR" b="1" dirty="0" err="1" smtClean="0">
                <a:solidFill>
                  <a:srgbClr val="0000FF"/>
                </a:solidFill>
                <a:latin typeface="TimesNewRomanPS-BoldMT"/>
              </a:rPr>
              <a:t>Analyze</a:t>
            </a:r>
            <a:r>
              <a:rPr lang="ar-DZ" b="1" dirty="0" smtClean="0">
                <a:solidFill>
                  <a:srgbClr val="0000FF"/>
                </a:solidFill>
                <a:latin typeface="TimesNewRomanPS-BoldMT"/>
              </a:rPr>
              <a:t>   </a:t>
            </a:r>
            <a:r>
              <a:rPr lang="fr-FR" b="1" dirty="0" err="1" smtClean="0">
                <a:solidFill>
                  <a:srgbClr val="0000FF"/>
                </a:solidFill>
                <a:latin typeface="TimesNewRomanPS-BoldMT"/>
              </a:rPr>
              <a:t>Scale</a:t>
            </a:r>
            <a:r>
              <a:rPr lang="ar-DZ" b="1" dirty="0" smtClean="0">
                <a:solidFill>
                  <a:srgbClr val="0000FF"/>
                </a:solidFill>
                <a:latin typeface="TimesNewRomanPS-BoldMT"/>
              </a:rPr>
              <a:t>   </a:t>
            </a:r>
            <a:r>
              <a:rPr lang="fr-FR" b="1" dirty="0" err="1" smtClean="0">
                <a:solidFill>
                  <a:srgbClr val="0000FF"/>
                </a:solidFill>
                <a:latin typeface="TimesNewRomanPS-BoldMT"/>
              </a:rPr>
              <a:t>Reliability</a:t>
            </a:r>
            <a:r>
              <a:rPr lang="fr-FR" b="1" dirty="0" smtClean="0">
                <a:solidFill>
                  <a:srgbClr val="0000FF"/>
                </a:solidFill>
                <a:latin typeface="TimesNewRomanPS-BoldMT"/>
              </a:rPr>
              <a:t> </a:t>
            </a:r>
            <a:r>
              <a:rPr lang="fr-FR" b="1" dirty="0" err="1" smtClean="0">
                <a:solidFill>
                  <a:srgbClr val="0000FF"/>
                </a:solidFill>
                <a:latin typeface="TimesNewRomanPS-BoldMT"/>
              </a:rPr>
              <a:t>Analysis</a:t>
            </a:r>
            <a:r>
              <a:rPr lang="fr-FR" b="1" dirty="0" smtClean="0">
                <a:solidFill>
                  <a:srgbClr val="0000FF"/>
                </a:solidFill>
                <a:latin typeface="TimesNewRomanPS-BoldMT"/>
              </a:rPr>
              <a:t>…</a:t>
            </a:r>
            <a:endParaRPr lang="ar-DZ" b="1" dirty="0" smtClean="0">
              <a:solidFill>
                <a:srgbClr val="0000FF"/>
              </a:solidFill>
              <a:latin typeface="TimesNewRomanPS-BoldMT"/>
            </a:endParaRPr>
          </a:p>
          <a:p>
            <a:endParaRPr lang="fr-FR"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84984"/>
            <a:ext cx="7632848"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761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تحليل نتائج الاستبانة</a:t>
            </a:r>
            <a:endParaRPr lang="fr-FR" sz="2400" b="1" dirty="0"/>
          </a:p>
        </p:txBody>
      </p:sp>
      <p:sp>
        <p:nvSpPr>
          <p:cNvPr id="3" name="Espace réservé du contenu 2"/>
          <p:cNvSpPr>
            <a:spLocks noGrp="1"/>
          </p:cNvSpPr>
          <p:nvPr>
            <p:ph idx="1"/>
          </p:nvPr>
        </p:nvSpPr>
        <p:spPr/>
        <p:txBody>
          <a:bodyPr/>
          <a:lstStyle/>
          <a:p>
            <a:pPr marL="0" indent="0" algn="r" rtl="1">
              <a:buNone/>
            </a:pPr>
            <a:r>
              <a:rPr lang="ar-DZ" dirty="0" smtClean="0"/>
              <a:t> </a:t>
            </a:r>
            <a:endParaRPr lang="fr-F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060848"/>
            <a:ext cx="6912768" cy="427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158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Times New Roman"/>
              </a:rPr>
              <a:pPr algn="ctr"/>
              <a:t>37</a:t>
            </a:fld>
            <a:endParaRPr lang="ar-SA" sz="2000" b="1" dirty="0">
              <a:solidFill>
                <a:srgbClr val="FF0000"/>
              </a:solidFill>
              <a:cs typeface="Times New Roman"/>
            </a:endParaRPr>
          </a:p>
        </p:txBody>
      </p:sp>
      <p:pic>
        <p:nvPicPr>
          <p:cNvPr id="2051" name="Picture 3"/>
          <p:cNvPicPr>
            <a:picLocks noChangeAspect="1" noChangeArrowheads="1"/>
          </p:cNvPicPr>
          <p:nvPr/>
        </p:nvPicPr>
        <p:blipFill>
          <a:blip r:embed="rId3"/>
          <a:srcRect/>
          <a:stretch>
            <a:fillRect/>
          </a:stretch>
        </p:blipFill>
        <p:spPr bwMode="auto">
          <a:xfrm>
            <a:off x="0" y="0"/>
            <a:ext cx="3786182" cy="164304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429388" y="0"/>
            <a:ext cx="2714612" cy="1643049"/>
          </a:xfrm>
          <a:prstGeom prst="rect">
            <a:avLst/>
          </a:prstGeom>
          <a:noFill/>
          <a:ln w="9525">
            <a:noFill/>
            <a:miter lim="800000"/>
            <a:headEnd/>
            <a:tailEnd/>
          </a:ln>
          <a:effectLst/>
        </p:spPr>
      </p:pic>
      <p:sp>
        <p:nvSpPr>
          <p:cNvPr id="12" name="مستطيل 11"/>
          <p:cNvSpPr/>
          <p:nvPr/>
        </p:nvSpPr>
        <p:spPr>
          <a:xfrm>
            <a:off x="214282" y="1785926"/>
            <a:ext cx="8715436" cy="1143008"/>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600" b="1" dirty="0" smtClean="0">
                <a:solidFill>
                  <a:prstClr val="black"/>
                </a:solidFill>
                <a:cs typeface="Simplified Arabic" pitchFamily="2" charset="-78"/>
              </a:rPr>
              <a:t>      يأخذ معامل </a:t>
            </a:r>
            <a:r>
              <a:rPr lang="ar-DZ" sz="2600" b="1" dirty="0" err="1" smtClean="0">
                <a:solidFill>
                  <a:srgbClr val="FF3300"/>
                </a:solidFill>
                <a:cs typeface="Simplified Arabic" pitchFamily="2" charset="-78"/>
              </a:rPr>
              <a:t>كرونباخ</a:t>
            </a:r>
            <a:r>
              <a:rPr lang="ar-DZ" sz="2600" b="1" dirty="0" smtClean="0">
                <a:solidFill>
                  <a:srgbClr val="FF3300"/>
                </a:solidFill>
                <a:cs typeface="Simplified Arabic" pitchFamily="2" charset="-78"/>
              </a:rPr>
              <a:t> ألفا  </a:t>
            </a:r>
            <a:r>
              <a:rPr lang="ar-DZ" sz="2600" b="1" dirty="0" smtClean="0">
                <a:solidFill>
                  <a:prstClr val="black"/>
                </a:solidFill>
                <a:cs typeface="Simplified Arabic" pitchFamily="2" charset="-78"/>
              </a:rPr>
              <a:t>قيما تتراوح بين الصفر والواحد، </a:t>
            </a:r>
            <a:r>
              <a:rPr lang="ar-DZ" sz="2600" b="1" dirty="0" smtClean="0">
                <a:solidFill>
                  <a:srgbClr val="0A0ACC"/>
                </a:solidFill>
                <a:cs typeface="Simplified Arabic" pitchFamily="2" charset="-78"/>
              </a:rPr>
              <a:t>وكلما اقترب من الواحد الصحيح فهذا يعني ثباتا أكبر للدراسة</a:t>
            </a:r>
            <a:r>
              <a:rPr lang="ar-DZ" sz="2600" b="1" dirty="0" smtClean="0">
                <a:solidFill>
                  <a:prstClr val="black"/>
                </a:solidFill>
                <a:cs typeface="Simplified Arabic" pitchFamily="2" charset="-78"/>
              </a:rPr>
              <a:t>. والقاعدة العامة للتعامل مع هذا المعامل هي كالتالي:</a:t>
            </a:r>
          </a:p>
        </p:txBody>
      </p:sp>
      <p:sp>
        <p:nvSpPr>
          <p:cNvPr id="11" name="ثماني 10"/>
          <p:cNvSpPr/>
          <p:nvPr/>
        </p:nvSpPr>
        <p:spPr>
          <a:xfrm>
            <a:off x="8358214" y="3286124"/>
            <a:ext cx="571504" cy="500066"/>
          </a:xfrm>
          <a:prstGeom prst="octagon">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smtClean="0">
                <a:solidFill>
                  <a:prstClr val="black"/>
                </a:solidFill>
                <a:cs typeface="Simplified Arabic" pitchFamily="2" charset="-78"/>
              </a:rPr>
              <a:t>1</a:t>
            </a:r>
            <a:endParaRPr lang="fr-FR" sz="2400" b="1" dirty="0">
              <a:solidFill>
                <a:prstClr val="black"/>
              </a:solidFill>
              <a:cs typeface="Simplified Arabic" pitchFamily="2" charset="-78"/>
            </a:endParaRPr>
          </a:p>
        </p:txBody>
      </p:sp>
      <p:sp>
        <p:nvSpPr>
          <p:cNvPr id="13" name="مستطيل 12"/>
          <p:cNvSpPr/>
          <p:nvPr/>
        </p:nvSpPr>
        <p:spPr>
          <a:xfrm>
            <a:off x="214282" y="3071810"/>
            <a:ext cx="8001056" cy="857256"/>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400" b="1" dirty="0" smtClean="0">
                <a:solidFill>
                  <a:prstClr val="black"/>
                </a:solidFill>
                <a:cs typeface="Simplified Arabic" pitchFamily="2" charset="-78"/>
              </a:rPr>
              <a:t>إذا كان معامل </a:t>
            </a:r>
            <a:r>
              <a:rPr lang="ar-DZ" sz="2400" b="1" dirty="0" err="1" smtClean="0">
                <a:solidFill>
                  <a:srgbClr val="FF0000"/>
                </a:solidFill>
                <a:cs typeface="Simplified Arabic" pitchFamily="2" charset="-78"/>
              </a:rPr>
              <a:t>كرونباخ</a:t>
            </a:r>
            <a:r>
              <a:rPr lang="ar-DZ" sz="2400" b="1" dirty="0" smtClean="0">
                <a:solidFill>
                  <a:srgbClr val="FF0000"/>
                </a:solidFill>
                <a:cs typeface="Simplified Arabic" pitchFamily="2" charset="-78"/>
              </a:rPr>
              <a:t> ألفا </a:t>
            </a:r>
            <a:r>
              <a:rPr lang="ar-DZ" sz="2400" b="1" dirty="0" smtClean="0">
                <a:solidFill>
                  <a:prstClr val="black"/>
                </a:solidFill>
                <a:cs typeface="Simplified Arabic" pitchFamily="2" charset="-78"/>
              </a:rPr>
              <a:t>أقل من (0.6) فهذا يعني أن الدراسة </a:t>
            </a:r>
            <a:r>
              <a:rPr lang="ar-DZ" sz="2400" b="1" dirty="0" smtClean="0">
                <a:solidFill>
                  <a:srgbClr val="0A0ACC"/>
                </a:solidFill>
                <a:cs typeface="Simplified Arabic" pitchFamily="2" charset="-78"/>
              </a:rPr>
              <a:t>تتمتع بثبات ضعيف، الأمر الذي يلزم إعادة النظر في بناء الاسئلة</a:t>
            </a:r>
            <a:r>
              <a:rPr lang="ar-DZ" sz="2400" b="1" dirty="0" smtClean="0">
                <a:solidFill>
                  <a:prstClr val="black"/>
                </a:solidFill>
                <a:cs typeface="Simplified Arabic" pitchFamily="2" charset="-78"/>
              </a:rPr>
              <a:t>.</a:t>
            </a:r>
          </a:p>
        </p:txBody>
      </p:sp>
      <p:sp>
        <p:nvSpPr>
          <p:cNvPr id="14" name="مستطيل 13"/>
          <p:cNvSpPr/>
          <p:nvPr/>
        </p:nvSpPr>
        <p:spPr>
          <a:xfrm>
            <a:off x="214282" y="4071942"/>
            <a:ext cx="8001056" cy="5715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400" b="1" dirty="0" smtClean="0">
                <a:solidFill>
                  <a:prstClr val="black"/>
                </a:solidFill>
                <a:cs typeface="Simplified Arabic" pitchFamily="2" charset="-78"/>
              </a:rPr>
              <a:t>إذا كان يتراوح بين (0.6 ـ 0.7) فهذا يعني أن الدراسة </a:t>
            </a:r>
            <a:r>
              <a:rPr lang="ar-DZ" sz="2400" b="1" dirty="0" smtClean="0">
                <a:solidFill>
                  <a:srgbClr val="0A0ACC"/>
                </a:solidFill>
                <a:cs typeface="Simplified Arabic" pitchFamily="2" charset="-78"/>
              </a:rPr>
              <a:t>تتمتع بثبات مقبول</a:t>
            </a:r>
            <a:r>
              <a:rPr lang="ar-DZ" sz="2400" b="1" dirty="0" smtClean="0">
                <a:solidFill>
                  <a:prstClr val="black"/>
                </a:solidFill>
                <a:cs typeface="Simplified Arabic" pitchFamily="2" charset="-78"/>
              </a:rPr>
              <a:t>.</a:t>
            </a:r>
            <a:endParaRPr lang="fr-FR" sz="2400" b="1" dirty="0">
              <a:solidFill>
                <a:prstClr val="black"/>
              </a:solidFill>
              <a:cs typeface="Simplified Arabic" pitchFamily="2" charset="-78"/>
            </a:endParaRPr>
          </a:p>
        </p:txBody>
      </p:sp>
      <p:sp>
        <p:nvSpPr>
          <p:cNvPr id="15" name="ثماني 14"/>
          <p:cNvSpPr/>
          <p:nvPr/>
        </p:nvSpPr>
        <p:spPr>
          <a:xfrm>
            <a:off x="8358214" y="4071942"/>
            <a:ext cx="571504" cy="500066"/>
          </a:xfrm>
          <a:prstGeom prst="octagon">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smtClean="0">
                <a:solidFill>
                  <a:prstClr val="black"/>
                </a:solidFill>
                <a:cs typeface="Simplified Arabic" pitchFamily="2" charset="-78"/>
              </a:rPr>
              <a:t>2</a:t>
            </a:r>
            <a:endParaRPr lang="fr-FR" sz="2400" b="1" dirty="0">
              <a:solidFill>
                <a:prstClr val="black"/>
              </a:solidFill>
              <a:cs typeface="Simplified Arabic" pitchFamily="2" charset="-78"/>
            </a:endParaRPr>
          </a:p>
        </p:txBody>
      </p:sp>
      <p:sp>
        <p:nvSpPr>
          <p:cNvPr id="16" name="مستطيل 15"/>
          <p:cNvSpPr/>
          <p:nvPr/>
        </p:nvSpPr>
        <p:spPr>
          <a:xfrm>
            <a:off x="214282" y="4786322"/>
            <a:ext cx="8001056" cy="5715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400" b="1" dirty="0" smtClean="0">
                <a:solidFill>
                  <a:prstClr val="black"/>
                </a:solidFill>
                <a:cs typeface="Simplified Arabic" pitchFamily="2" charset="-78"/>
              </a:rPr>
              <a:t>إذا كان يتراوح بين (0.7 </a:t>
            </a:r>
            <a:r>
              <a:rPr lang="ar-DZ" sz="2400" b="1" dirty="0" err="1" smtClean="0">
                <a:solidFill>
                  <a:prstClr val="black"/>
                </a:solidFill>
                <a:cs typeface="Simplified Arabic" pitchFamily="2" charset="-78"/>
              </a:rPr>
              <a:t>ـ</a:t>
            </a:r>
            <a:r>
              <a:rPr lang="ar-DZ" sz="2400" b="1" dirty="0" smtClean="0">
                <a:solidFill>
                  <a:prstClr val="black"/>
                </a:solidFill>
                <a:cs typeface="Simplified Arabic" pitchFamily="2" charset="-78"/>
              </a:rPr>
              <a:t> 0.8) فهذا يعني أن الدراسة </a:t>
            </a:r>
            <a:r>
              <a:rPr lang="ar-DZ" sz="2400" b="1" dirty="0" smtClean="0">
                <a:solidFill>
                  <a:srgbClr val="0A0ACC"/>
                </a:solidFill>
                <a:cs typeface="Simplified Arabic" pitchFamily="2" charset="-78"/>
              </a:rPr>
              <a:t>تتمتع بثبات جيد</a:t>
            </a:r>
            <a:r>
              <a:rPr lang="ar-DZ" sz="2400" b="1" dirty="0" smtClean="0">
                <a:solidFill>
                  <a:prstClr val="black"/>
                </a:solidFill>
                <a:cs typeface="Simplified Arabic" pitchFamily="2" charset="-78"/>
              </a:rPr>
              <a:t>.</a:t>
            </a:r>
            <a:endParaRPr lang="fr-FR" sz="2400" b="1" dirty="0">
              <a:solidFill>
                <a:prstClr val="black"/>
              </a:solidFill>
              <a:cs typeface="Simplified Arabic" pitchFamily="2" charset="-78"/>
            </a:endParaRPr>
          </a:p>
        </p:txBody>
      </p:sp>
      <p:sp>
        <p:nvSpPr>
          <p:cNvPr id="17" name="ثماني 16"/>
          <p:cNvSpPr/>
          <p:nvPr/>
        </p:nvSpPr>
        <p:spPr>
          <a:xfrm>
            <a:off x="8358214" y="4786322"/>
            <a:ext cx="571504" cy="500066"/>
          </a:xfrm>
          <a:prstGeom prst="octagon">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smtClean="0">
                <a:solidFill>
                  <a:prstClr val="black"/>
                </a:solidFill>
                <a:cs typeface="Simplified Arabic" pitchFamily="2" charset="-78"/>
              </a:rPr>
              <a:t>3</a:t>
            </a:r>
            <a:endParaRPr lang="fr-FR" sz="2400" b="1" dirty="0">
              <a:solidFill>
                <a:prstClr val="black"/>
              </a:solidFill>
              <a:cs typeface="Simplified Arabic" pitchFamily="2" charset="-78"/>
            </a:endParaRPr>
          </a:p>
        </p:txBody>
      </p:sp>
      <p:sp>
        <p:nvSpPr>
          <p:cNvPr id="18" name="مستطيل 17"/>
          <p:cNvSpPr/>
          <p:nvPr/>
        </p:nvSpPr>
        <p:spPr>
          <a:xfrm>
            <a:off x="214282" y="5500702"/>
            <a:ext cx="8001056" cy="5715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400" b="1" dirty="0" smtClean="0">
                <a:solidFill>
                  <a:prstClr val="black"/>
                </a:solidFill>
                <a:cs typeface="Simplified Arabic" pitchFamily="2" charset="-78"/>
              </a:rPr>
              <a:t>إذا كان أكبر من (0.8) فهذا يعني أن الدراسة </a:t>
            </a:r>
            <a:r>
              <a:rPr lang="ar-DZ" sz="2400" b="1" dirty="0" smtClean="0">
                <a:solidFill>
                  <a:srgbClr val="0A0ACC"/>
                </a:solidFill>
                <a:cs typeface="Simplified Arabic" pitchFamily="2" charset="-78"/>
              </a:rPr>
              <a:t>تتمتع بثبات ممتاز</a:t>
            </a:r>
            <a:r>
              <a:rPr lang="ar-DZ" sz="2400" b="1" dirty="0" smtClean="0">
                <a:solidFill>
                  <a:prstClr val="black"/>
                </a:solidFill>
                <a:cs typeface="Simplified Arabic" pitchFamily="2" charset="-78"/>
              </a:rPr>
              <a:t>.</a:t>
            </a:r>
          </a:p>
        </p:txBody>
      </p:sp>
      <p:sp>
        <p:nvSpPr>
          <p:cNvPr id="19" name="ثماني 18"/>
          <p:cNvSpPr/>
          <p:nvPr/>
        </p:nvSpPr>
        <p:spPr>
          <a:xfrm>
            <a:off x="8358214" y="5500702"/>
            <a:ext cx="571504" cy="500066"/>
          </a:xfrm>
          <a:prstGeom prst="octagon">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smtClean="0">
                <a:solidFill>
                  <a:prstClr val="black"/>
                </a:solidFill>
                <a:cs typeface="Simplified Arabic" pitchFamily="2" charset="-78"/>
              </a:rPr>
              <a:t>4</a:t>
            </a:r>
            <a:endParaRPr lang="fr-FR" sz="2400" b="1" dirty="0">
              <a:solidFill>
                <a:prstClr val="black"/>
              </a:solidFill>
              <a:cs typeface="Simplified Arabic" pitchFamily="2" charset="-78"/>
            </a:endParaRPr>
          </a:p>
        </p:txBody>
      </p:sp>
      <p:sp>
        <p:nvSpPr>
          <p:cNvPr id="20" name="مستطيل 19"/>
          <p:cNvSpPr/>
          <p:nvPr/>
        </p:nvSpPr>
        <p:spPr>
          <a:xfrm>
            <a:off x="3857620" y="571480"/>
            <a:ext cx="2786082" cy="8572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DZ" sz="3000" b="1" dirty="0" smtClean="0">
              <a:solidFill>
                <a:srgbClr val="FF0000"/>
              </a:solidFill>
              <a:cs typeface="Simplified Arabic" pitchFamily="2" charset="-78"/>
            </a:endParaRPr>
          </a:p>
          <a:p>
            <a:pPr algn="ctr"/>
            <a:r>
              <a:rPr lang="ar-DZ" sz="2800" b="1" dirty="0" smtClean="0">
                <a:solidFill>
                  <a:srgbClr val="FF0000"/>
                </a:solidFill>
                <a:cs typeface="Simplified Arabic" pitchFamily="2" charset="-78"/>
              </a:rPr>
              <a:t>صدق وثبات الاستبيان:</a:t>
            </a:r>
            <a:endParaRPr lang="fr-FR" sz="2800" b="1" dirty="0" smtClean="0">
              <a:solidFill>
                <a:srgbClr val="FF0000"/>
              </a:solidFill>
              <a:cs typeface="Simplified Arabic" pitchFamily="2" charset="-78"/>
            </a:endParaRPr>
          </a:p>
          <a:p>
            <a:pPr algn="ctr"/>
            <a:endParaRPr lang="fr-FR" dirty="0">
              <a:solidFill>
                <a:prstClr val="black"/>
              </a:solidFill>
            </a:endParaRPr>
          </a:p>
        </p:txBody>
      </p:sp>
    </p:spTree>
    <p:extLst>
      <p:ext uri="{BB962C8B-B14F-4D97-AF65-F5344CB8AC3E}">
        <p14:creationId xmlns:p14="http://schemas.microsoft.com/office/powerpoint/2010/main" val="35685609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تحليل نتائج الاستبانة</a:t>
            </a:r>
            <a:endParaRPr lang="fr-FR" sz="2400" b="1" dirty="0"/>
          </a:p>
        </p:txBody>
      </p:sp>
      <p:sp>
        <p:nvSpPr>
          <p:cNvPr id="4" name="Espace réservé du contenu 3"/>
          <p:cNvSpPr>
            <a:spLocks noGrp="1"/>
          </p:cNvSpPr>
          <p:nvPr>
            <p:ph idx="1"/>
          </p:nvPr>
        </p:nvSpPr>
        <p:spPr>
          <a:xfrm>
            <a:off x="457200" y="1600200"/>
            <a:ext cx="8229600" cy="5257799"/>
          </a:xfrm>
        </p:spPr>
        <p:txBody>
          <a:bodyPr/>
          <a:lstStyle/>
          <a:p>
            <a:pPr marL="0" indent="0" algn="r" rtl="1">
              <a:buNone/>
            </a:pPr>
            <a:r>
              <a:rPr lang="ar-DZ" dirty="0" smtClean="0"/>
              <a:t> 3-حساب اجمالي ( او متوسط) كل محور (حيث المحور مكون من عدة عبارات تعكس مكونات هذا المحور) :</a:t>
            </a:r>
          </a:p>
          <a:p>
            <a:r>
              <a:rPr lang="fr-FR" b="1" dirty="0" err="1" smtClean="0">
                <a:solidFill>
                  <a:srgbClr val="0000FF"/>
                </a:solidFill>
                <a:latin typeface="TimesNewRomanPS-BoldMT"/>
              </a:rPr>
              <a:t>Transform</a:t>
            </a:r>
            <a:r>
              <a:rPr lang="ar-DZ" b="1" dirty="0" smtClean="0">
                <a:solidFill>
                  <a:srgbClr val="0000FF"/>
                </a:solidFill>
                <a:latin typeface="TimesNewRomanPS-BoldMT"/>
              </a:rPr>
              <a:t>    </a:t>
            </a:r>
            <a:r>
              <a:rPr lang="fr-FR" b="1" dirty="0" err="1" smtClean="0">
                <a:solidFill>
                  <a:srgbClr val="0000FF"/>
                </a:solidFill>
                <a:latin typeface="TimesNewRomanPS-BoldMT"/>
              </a:rPr>
              <a:t>Compute</a:t>
            </a:r>
            <a:r>
              <a:rPr lang="fr-FR" b="1" dirty="0" smtClean="0">
                <a:solidFill>
                  <a:srgbClr val="0000FF"/>
                </a:solidFill>
                <a:latin typeface="TimesNewRomanPS-BoldMT"/>
              </a:rPr>
              <a:t> </a:t>
            </a:r>
            <a:r>
              <a:rPr lang="fr-FR" b="1" dirty="0">
                <a:solidFill>
                  <a:srgbClr val="0000FF"/>
                </a:solidFill>
                <a:latin typeface="TimesNewRomanPS-BoldMT"/>
              </a:rPr>
              <a:t>Variable…</a:t>
            </a:r>
            <a:endParaRPr lang="fr-FR"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84984"/>
            <a:ext cx="7776864"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193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تحليل نتائج الاستبانة</a:t>
            </a:r>
            <a:endParaRPr lang="fr-FR" sz="2400" b="1" dirty="0"/>
          </a:p>
        </p:txBody>
      </p:sp>
      <p:sp>
        <p:nvSpPr>
          <p:cNvPr id="4" name="Espace réservé du contenu 3"/>
          <p:cNvSpPr>
            <a:spLocks noGrp="1"/>
          </p:cNvSpPr>
          <p:nvPr>
            <p:ph idx="1"/>
          </p:nvPr>
        </p:nvSpPr>
        <p:spPr>
          <a:xfrm>
            <a:off x="457200" y="1600200"/>
            <a:ext cx="8229600" cy="5257799"/>
          </a:xfrm>
        </p:spPr>
        <p:txBody>
          <a:bodyPr/>
          <a:lstStyle/>
          <a:p>
            <a:pPr marL="0" indent="0" algn="r" rtl="1">
              <a:buNone/>
            </a:pPr>
            <a:r>
              <a:rPr lang="ar-DZ" dirty="0" smtClean="0"/>
              <a:t> 4 -حساب المتوسط المرجح </a:t>
            </a:r>
            <a:r>
              <a:rPr lang="ar-DZ" dirty="0" err="1" smtClean="0"/>
              <a:t>لاجابات</a:t>
            </a:r>
            <a:r>
              <a:rPr lang="ar-DZ" dirty="0" smtClean="0"/>
              <a:t> العينة على الاسئلة الواردة في شكل مشابه لمقياس </a:t>
            </a:r>
            <a:r>
              <a:rPr lang="ar-DZ" dirty="0" err="1" smtClean="0"/>
              <a:t>ليكارت</a:t>
            </a:r>
            <a:r>
              <a:rPr lang="ar-DZ" dirty="0" smtClean="0"/>
              <a:t> بغرض معرفة اتجاه اراء المستجوبين : </a:t>
            </a:r>
          </a:p>
          <a:p>
            <a:pPr marL="0" indent="0" algn="r" rtl="1">
              <a:buNone/>
            </a:pPr>
            <a:r>
              <a:rPr lang="ar-DZ" dirty="0" smtClean="0"/>
              <a:t>اولا:  </a:t>
            </a:r>
            <a:r>
              <a:rPr lang="ar-DZ" dirty="0" err="1" smtClean="0"/>
              <a:t>نبدا</a:t>
            </a:r>
            <a:r>
              <a:rPr lang="ar-DZ" dirty="0" smtClean="0"/>
              <a:t> بحساب الجداول التكرارية</a:t>
            </a:r>
          </a:p>
          <a:p>
            <a:pPr marL="0" indent="0" algn="l">
              <a:buNone/>
            </a:pPr>
            <a:r>
              <a:rPr lang="fr-FR" sz="2000" b="1" dirty="0" err="1" smtClean="0">
                <a:solidFill>
                  <a:srgbClr val="0000FF"/>
                </a:solidFill>
                <a:latin typeface="TimesNewRomanPS-BoldMT"/>
              </a:rPr>
              <a:t>Analysis</a:t>
            </a:r>
            <a:r>
              <a:rPr lang="ar-DZ" sz="2000" b="1" dirty="0" smtClean="0">
                <a:solidFill>
                  <a:srgbClr val="0000FF"/>
                </a:solidFill>
                <a:latin typeface="TimesNewRomanPS-BoldMT"/>
              </a:rPr>
              <a:t>      </a:t>
            </a:r>
            <a:r>
              <a:rPr lang="fr-FR" sz="2000" b="1" dirty="0" smtClean="0">
                <a:solidFill>
                  <a:srgbClr val="0000FF"/>
                </a:solidFill>
                <a:latin typeface="TimesNewRomanPS-BoldMT"/>
              </a:rPr>
              <a:t>Descriptive </a:t>
            </a:r>
            <a:r>
              <a:rPr lang="fr-FR" sz="2000" b="1" dirty="0" err="1" smtClean="0">
                <a:solidFill>
                  <a:srgbClr val="0000FF"/>
                </a:solidFill>
                <a:latin typeface="TimesNewRomanPS-BoldMT"/>
              </a:rPr>
              <a:t>Statistics</a:t>
            </a:r>
            <a:r>
              <a:rPr lang="ar-DZ" sz="2000" b="1" dirty="0" smtClean="0">
                <a:solidFill>
                  <a:srgbClr val="0000FF"/>
                </a:solidFill>
                <a:latin typeface="TimesNewRomanPS-BoldMT"/>
              </a:rPr>
              <a:t>           </a:t>
            </a:r>
            <a:r>
              <a:rPr lang="fr-FR" sz="2000" b="1" dirty="0" err="1" smtClean="0">
                <a:solidFill>
                  <a:srgbClr val="0000FF"/>
                </a:solidFill>
                <a:latin typeface="TimesNewRomanPS-BoldMT"/>
              </a:rPr>
              <a:t>Frequencies</a:t>
            </a:r>
            <a:r>
              <a:rPr lang="fr-FR" sz="2000" b="1" dirty="0">
                <a:solidFill>
                  <a:srgbClr val="0000FF"/>
                </a:solidFill>
                <a:latin typeface="TimesNewRomanPS-BoldMT"/>
              </a:rPr>
              <a:t>…</a:t>
            </a:r>
            <a:endParaRPr lang="fr-FR" sz="2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365104"/>
            <a:ext cx="691276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984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280919"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354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تحليل نتائج الاستبانة</a:t>
            </a:r>
            <a:endParaRPr lang="fr-FR" sz="2400" b="1" dirty="0"/>
          </a:p>
        </p:txBody>
      </p:sp>
      <p:sp>
        <p:nvSpPr>
          <p:cNvPr id="4" name="Espace réservé du contenu 3"/>
          <p:cNvSpPr>
            <a:spLocks noGrp="1"/>
          </p:cNvSpPr>
          <p:nvPr>
            <p:ph idx="1"/>
          </p:nvPr>
        </p:nvSpPr>
        <p:spPr>
          <a:xfrm>
            <a:off x="457200" y="1600200"/>
            <a:ext cx="8229600" cy="5257799"/>
          </a:xfrm>
        </p:spPr>
        <p:txBody>
          <a:bodyPr/>
          <a:lstStyle/>
          <a:p>
            <a:pPr marL="0" indent="0" algn="r" rtl="1">
              <a:buNone/>
            </a:pPr>
            <a:r>
              <a:rPr lang="ar-DZ" dirty="0" smtClean="0"/>
              <a:t>ثانيا:  حساب </a:t>
            </a:r>
            <a:r>
              <a:rPr lang="ar-DZ" dirty="0" err="1" smtClean="0"/>
              <a:t>المتوسات</a:t>
            </a:r>
            <a:r>
              <a:rPr lang="ar-DZ" dirty="0" smtClean="0"/>
              <a:t> (المرجحة) للعبارات </a:t>
            </a:r>
            <a:r>
              <a:rPr lang="ar-DZ" dirty="0" err="1" smtClean="0"/>
              <a:t>ولاجمالي</a:t>
            </a:r>
            <a:r>
              <a:rPr lang="ar-DZ" dirty="0" smtClean="0"/>
              <a:t> المحاور وفق الخطوات: </a:t>
            </a:r>
          </a:p>
          <a:p>
            <a:r>
              <a:rPr lang="ar-DZ" dirty="0" smtClean="0"/>
              <a:t> </a:t>
            </a:r>
            <a:r>
              <a:rPr lang="fr-FR" sz="2400" b="1" dirty="0" err="1" smtClean="0">
                <a:solidFill>
                  <a:srgbClr val="0000FF"/>
                </a:solidFill>
                <a:latin typeface="TimesNewRomanPS-BoldMT"/>
              </a:rPr>
              <a:t>Analysis</a:t>
            </a:r>
            <a:r>
              <a:rPr lang="ar-DZ" sz="2400" b="1" dirty="0" smtClean="0">
                <a:solidFill>
                  <a:srgbClr val="0000FF"/>
                </a:solidFill>
                <a:latin typeface="TimesNewRomanPS-BoldMT"/>
              </a:rPr>
              <a:t>      </a:t>
            </a:r>
            <a:r>
              <a:rPr lang="fr-FR" sz="2400" b="1" dirty="0" smtClean="0">
                <a:solidFill>
                  <a:srgbClr val="0000FF"/>
                </a:solidFill>
                <a:latin typeface="TimesNewRomanPS-BoldMT"/>
              </a:rPr>
              <a:t>Descriptive </a:t>
            </a:r>
            <a:r>
              <a:rPr lang="fr-FR" sz="2400" b="1" dirty="0" err="1" smtClean="0">
                <a:solidFill>
                  <a:srgbClr val="0000FF"/>
                </a:solidFill>
                <a:latin typeface="TimesNewRomanPS-BoldMT"/>
              </a:rPr>
              <a:t>Statistics</a:t>
            </a:r>
            <a:r>
              <a:rPr lang="ar-DZ" sz="2400" b="1" dirty="0" smtClean="0">
                <a:solidFill>
                  <a:srgbClr val="0000FF"/>
                </a:solidFill>
                <a:latin typeface="TimesNewRomanPS-BoldMT"/>
              </a:rPr>
              <a:t>      </a:t>
            </a:r>
            <a:r>
              <a:rPr lang="fr-FR" sz="2400" b="1" dirty="0" smtClean="0">
                <a:solidFill>
                  <a:srgbClr val="0000FF"/>
                </a:solidFill>
                <a:latin typeface="TimesNewRomanPS-BoldMT"/>
              </a:rPr>
              <a:t>Descriptives</a:t>
            </a:r>
            <a:endParaRPr lang="ar-DZ" sz="2400" b="1" dirty="0" smtClean="0">
              <a:solidFill>
                <a:srgbClr val="0000FF"/>
              </a:solidFill>
              <a:latin typeface="TimesNewRomanPS-BoldMT"/>
            </a:endParaRPr>
          </a:p>
          <a:p>
            <a:endParaRPr lang="ar-DZ" sz="2400" dirty="0" smtClean="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429000"/>
            <a:ext cx="655272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678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تحليل نتائج الاستبانة</a:t>
            </a:r>
            <a:endParaRPr lang="fr-FR" sz="2400" b="1"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9" y="980728"/>
            <a:ext cx="7488832" cy="411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562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t>تحليل نتائج الاستبانة</a:t>
            </a:r>
            <a:endParaRPr lang="fr-FR" sz="2400" b="1" dirty="0"/>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40769"/>
            <a:ext cx="8748463"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476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a:solidFill>
                  <a:srgbClr val="FF0000"/>
                </a:solidFill>
                <a:latin typeface="PTBoldHeading"/>
              </a:rPr>
              <a:t>المبحث الثالث : الاختبارات الإحصائية</a:t>
            </a:r>
            <a:endParaRPr lang="fr-FR" sz="2400" b="1" dirty="0"/>
          </a:p>
        </p:txBody>
      </p:sp>
      <p:sp>
        <p:nvSpPr>
          <p:cNvPr id="3" name="Espace réservé du contenu 2"/>
          <p:cNvSpPr>
            <a:spLocks noGrp="1"/>
          </p:cNvSpPr>
          <p:nvPr>
            <p:ph idx="1"/>
          </p:nvPr>
        </p:nvSpPr>
        <p:spPr/>
        <p:txBody>
          <a:bodyPr>
            <a:normAutofit/>
          </a:bodyPr>
          <a:lstStyle/>
          <a:p>
            <a:pPr marL="0" indent="0" algn="r" rtl="1">
              <a:buNone/>
            </a:pPr>
            <a:r>
              <a:rPr lang="ar-DZ" dirty="0" smtClean="0"/>
              <a:t>1- اجراء اختبار مربع </a:t>
            </a:r>
            <a:r>
              <a:rPr lang="ar-DZ" dirty="0" err="1" smtClean="0"/>
              <a:t>كاي</a:t>
            </a:r>
            <a:r>
              <a:rPr lang="ar-DZ" dirty="0" smtClean="0"/>
              <a:t> للاستقلالية: بين كل متغيرات الدراسة الوصفية (العوامل الديمغرافية)</a:t>
            </a:r>
          </a:p>
          <a:p>
            <a:pPr marL="0" indent="0" algn="r" rtl="1">
              <a:buNone/>
            </a:pPr>
            <a:r>
              <a:rPr lang="ar-DZ" b="1" dirty="0" smtClean="0"/>
              <a:t>الفرض</a:t>
            </a:r>
            <a:r>
              <a:rPr lang="ar-DZ" dirty="0" smtClean="0"/>
              <a:t> </a:t>
            </a:r>
            <a:r>
              <a:rPr lang="ar-DZ" dirty="0" err="1" smtClean="0"/>
              <a:t>العدم:لا</a:t>
            </a:r>
            <a:r>
              <a:rPr lang="ar-DZ" dirty="0" smtClean="0"/>
              <a:t> توجد علاقة بين المتغير الجنس </a:t>
            </a:r>
            <a:r>
              <a:rPr lang="ar-DZ" dirty="0" err="1" smtClean="0"/>
              <a:t>ومسوى</a:t>
            </a:r>
            <a:r>
              <a:rPr lang="ar-DZ" dirty="0" smtClean="0"/>
              <a:t> الدخل</a:t>
            </a:r>
          </a:p>
          <a:p>
            <a:pPr marL="0" indent="0" algn="r" rtl="1">
              <a:buNone/>
            </a:pPr>
            <a:r>
              <a:rPr lang="ar-DZ" dirty="0" smtClean="0"/>
              <a:t>الفرض البديل: توجد علاقة بين المتغير الاول والثاني</a:t>
            </a:r>
          </a:p>
          <a:p>
            <a:pPr marL="0" indent="0" algn="r" rtl="1">
              <a:buNone/>
            </a:pPr>
            <a:r>
              <a:rPr lang="ar-DZ" dirty="0" smtClean="0"/>
              <a:t>نقبل الفرض العدم لما الاحتمال اكبر من 0,05</a:t>
            </a:r>
          </a:p>
          <a:p>
            <a:r>
              <a:rPr lang="fr-FR" sz="2400" b="1" dirty="0" err="1" smtClean="0">
                <a:solidFill>
                  <a:srgbClr val="0000FF"/>
                </a:solidFill>
                <a:latin typeface="TimesNewRomanPS-BoldMT"/>
              </a:rPr>
              <a:t>Analysis</a:t>
            </a:r>
            <a:r>
              <a:rPr lang="ar-DZ" sz="2400" b="1" dirty="0" smtClean="0">
                <a:solidFill>
                  <a:srgbClr val="0000FF"/>
                </a:solidFill>
                <a:latin typeface="TimesNewRomanPS-BoldMT"/>
              </a:rPr>
              <a:t>     </a:t>
            </a:r>
            <a:r>
              <a:rPr lang="fr-FR" sz="2400" b="1" dirty="0" smtClean="0">
                <a:solidFill>
                  <a:srgbClr val="0000FF"/>
                </a:solidFill>
                <a:latin typeface="TimesNewRomanPS-BoldMT"/>
              </a:rPr>
              <a:t>Descriptive </a:t>
            </a:r>
            <a:r>
              <a:rPr lang="fr-FR" sz="2400" b="1" dirty="0" err="1" smtClean="0">
                <a:solidFill>
                  <a:srgbClr val="0000FF"/>
                </a:solidFill>
                <a:latin typeface="TimesNewRomanPS-BoldMT"/>
              </a:rPr>
              <a:t>Statistics</a:t>
            </a:r>
            <a:r>
              <a:rPr lang="ar-DZ" sz="2400" b="1" dirty="0" smtClean="0">
                <a:solidFill>
                  <a:srgbClr val="0000FF"/>
                </a:solidFill>
                <a:latin typeface="TimesNewRomanPS-BoldMT"/>
              </a:rPr>
              <a:t>      </a:t>
            </a:r>
            <a:r>
              <a:rPr lang="fr-FR" sz="2400" b="1" dirty="0" err="1" smtClean="0">
                <a:solidFill>
                  <a:srgbClr val="0000FF"/>
                </a:solidFill>
                <a:latin typeface="TimesNewRomanPS-BoldMT"/>
              </a:rPr>
              <a:t>Crosstabs</a:t>
            </a:r>
            <a:endParaRPr lang="ar-DZ" sz="2400" b="1" dirty="0" smtClean="0">
              <a:solidFill>
                <a:srgbClr val="0000FF"/>
              </a:solidFill>
              <a:latin typeface="TimesNewRomanPS-BoldMT"/>
            </a:endParaRPr>
          </a:p>
          <a:p>
            <a:endParaRPr lang="fr-FR" sz="2400" dirty="0"/>
          </a:p>
        </p:txBody>
      </p:sp>
    </p:spTree>
    <p:extLst>
      <p:ext uri="{BB962C8B-B14F-4D97-AF65-F5344CB8AC3E}">
        <p14:creationId xmlns:p14="http://schemas.microsoft.com/office/powerpoint/2010/main" val="4046836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a:solidFill>
                  <a:srgbClr val="FF0000"/>
                </a:solidFill>
                <a:latin typeface="PTBoldHeading"/>
              </a:rPr>
              <a:t>المبحث الثالث : الاختبارات الإحصائية</a:t>
            </a:r>
            <a:endParaRPr lang="fr-FR" sz="2400" b="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446449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3968" y="4509120"/>
            <a:ext cx="4536504"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5364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a:solidFill>
                  <a:srgbClr val="FF0000"/>
                </a:solidFill>
                <a:latin typeface="PTBoldHeading"/>
              </a:rPr>
              <a:t>المبحث الثالث : الاختبارات الإحصائية</a:t>
            </a:r>
            <a:endParaRPr lang="fr-FR" sz="2400" b="1" dirty="0"/>
          </a:p>
        </p:txBody>
      </p:sp>
      <p:sp>
        <p:nvSpPr>
          <p:cNvPr id="3" name="Espace réservé du contenu 2"/>
          <p:cNvSpPr>
            <a:spLocks noGrp="1"/>
          </p:cNvSpPr>
          <p:nvPr>
            <p:ph idx="1"/>
          </p:nvPr>
        </p:nvSpPr>
        <p:spPr/>
        <p:txBody>
          <a:bodyPr>
            <a:normAutofit/>
          </a:bodyPr>
          <a:lstStyle/>
          <a:p>
            <a:pPr marL="0" indent="0" algn="r" rtl="1">
              <a:buNone/>
            </a:pPr>
            <a:r>
              <a:rPr lang="ar-DZ" dirty="0"/>
              <a:t>2</a:t>
            </a:r>
            <a:r>
              <a:rPr lang="ar-DZ" dirty="0" smtClean="0"/>
              <a:t>- حساب معاملات الارتباط بين جميع المحاور لدراسة وجود علاقة بين المحاور، ومعرفة اي المحورين الاقوى ارتباطا وايهما الاقل ارتباطا,</a:t>
            </a:r>
          </a:p>
          <a:p>
            <a:pPr marL="0" indent="0" algn="r" rtl="1">
              <a:buNone/>
            </a:pPr>
            <a:r>
              <a:rPr lang="ar-DZ" b="1" dirty="0" smtClean="0"/>
              <a:t>الفرض</a:t>
            </a:r>
            <a:r>
              <a:rPr lang="ar-DZ" dirty="0" smtClean="0"/>
              <a:t> </a:t>
            </a:r>
            <a:r>
              <a:rPr lang="ar-DZ" dirty="0" err="1" smtClean="0"/>
              <a:t>العدم:لا</a:t>
            </a:r>
            <a:r>
              <a:rPr lang="ar-DZ" dirty="0" smtClean="0"/>
              <a:t> توجد علاقة بين المحاور</a:t>
            </a:r>
          </a:p>
          <a:p>
            <a:pPr marL="0" indent="0" algn="r" rtl="1">
              <a:buNone/>
            </a:pPr>
            <a:r>
              <a:rPr lang="ar-DZ" dirty="0" smtClean="0"/>
              <a:t>الفرض البديل: توجد علاقة بين المحاور</a:t>
            </a:r>
          </a:p>
          <a:p>
            <a:pPr marL="0" indent="0" algn="r" rtl="1">
              <a:buNone/>
            </a:pPr>
            <a:r>
              <a:rPr lang="ar-DZ" dirty="0" smtClean="0"/>
              <a:t>نقبل الفرض العدم لما الاحتمال اكبر من 0,05   </a:t>
            </a:r>
          </a:p>
          <a:p>
            <a:r>
              <a:rPr lang="ar-DZ" dirty="0" smtClean="0"/>
              <a:t>    </a:t>
            </a:r>
            <a:r>
              <a:rPr lang="fr-FR" b="1" dirty="0" err="1" smtClean="0">
                <a:solidFill>
                  <a:srgbClr val="0000FF"/>
                </a:solidFill>
                <a:latin typeface="TimesNewRomanPS-BoldMT"/>
              </a:rPr>
              <a:t>Analysis</a:t>
            </a:r>
            <a:r>
              <a:rPr lang="ar-DZ" b="1" dirty="0" smtClean="0">
                <a:solidFill>
                  <a:srgbClr val="0000FF"/>
                </a:solidFill>
                <a:latin typeface="TimesNewRomanPS-BoldMT"/>
              </a:rPr>
              <a:t>       </a:t>
            </a:r>
            <a:r>
              <a:rPr lang="fr-FR" b="1" dirty="0" err="1" smtClean="0">
                <a:solidFill>
                  <a:srgbClr val="0000FF"/>
                </a:solidFill>
                <a:latin typeface="TimesNewRomanPS-BoldMT"/>
              </a:rPr>
              <a:t>Correlate</a:t>
            </a:r>
            <a:r>
              <a:rPr lang="ar-DZ" b="1" dirty="0" smtClean="0">
                <a:solidFill>
                  <a:srgbClr val="0000FF"/>
                </a:solidFill>
                <a:latin typeface="TimesNewRomanPS-BoldMT"/>
              </a:rPr>
              <a:t>     </a:t>
            </a:r>
            <a:r>
              <a:rPr lang="fr-FR" b="1" dirty="0" err="1" smtClean="0">
                <a:solidFill>
                  <a:srgbClr val="0000FF"/>
                </a:solidFill>
                <a:latin typeface="TimesNewRomanPS-BoldMT"/>
              </a:rPr>
              <a:t>Bivariate</a:t>
            </a:r>
            <a:r>
              <a:rPr lang="fr-FR" b="1" dirty="0">
                <a:solidFill>
                  <a:srgbClr val="0000FF"/>
                </a:solidFill>
                <a:latin typeface="TimesNewRomanPS-BoldMT"/>
              </a:rPr>
              <a:t>…</a:t>
            </a:r>
            <a:r>
              <a:rPr lang="ar-DZ" dirty="0" smtClean="0"/>
              <a:t>                     </a:t>
            </a:r>
            <a:endParaRPr lang="fr-FR" dirty="0"/>
          </a:p>
        </p:txBody>
      </p:sp>
    </p:spTree>
    <p:extLst>
      <p:ext uri="{BB962C8B-B14F-4D97-AF65-F5344CB8AC3E}">
        <p14:creationId xmlns:p14="http://schemas.microsoft.com/office/powerpoint/2010/main" val="3632464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a:solidFill>
                  <a:srgbClr val="FF0000"/>
                </a:solidFill>
                <a:latin typeface="PTBoldHeading"/>
              </a:rPr>
              <a:t>المبحث الثالث : الاختبارات الإحصائية</a:t>
            </a:r>
            <a:endParaRPr lang="fr-FR" sz="2400" b="1" dirty="0"/>
          </a:p>
        </p:txBody>
      </p:sp>
      <p:sp>
        <p:nvSpPr>
          <p:cNvPr id="3" name="Espace réservé du contenu 2"/>
          <p:cNvSpPr>
            <a:spLocks noGrp="1"/>
          </p:cNvSpPr>
          <p:nvPr>
            <p:ph idx="1"/>
          </p:nvPr>
        </p:nvSpPr>
        <p:spPr/>
        <p:txBody>
          <a:bodyPr>
            <a:normAutofit/>
          </a:bodyPr>
          <a:lstStyle/>
          <a:p>
            <a:pPr marL="0" indent="0" algn="r" rtl="1">
              <a:buNone/>
            </a:pPr>
            <a:r>
              <a:rPr lang="fr-FR" b="1" dirty="0" err="1" smtClean="0">
                <a:solidFill>
                  <a:srgbClr val="0000FF"/>
                </a:solidFill>
                <a:latin typeface="TimesNewRomanPS-BoldMT"/>
              </a:rPr>
              <a:t>Analysis</a:t>
            </a:r>
            <a:r>
              <a:rPr lang="ar-DZ" b="1" dirty="0" smtClean="0">
                <a:solidFill>
                  <a:srgbClr val="0000FF"/>
                </a:solidFill>
                <a:latin typeface="TimesNewRomanPS-BoldMT"/>
              </a:rPr>
              <a:t>       </a:t>
            </a:r>
            <a:r>
              <a:rPr lang="fr-FR" b="1" dirty="0" err="1" smtClean="0">
                <a:solidFill>
                  <a:srgbClr val="0000FF"/>
                </a:solidFill>
                <a:latin typeface="TimesNewRomanPS-BoldMT"/>
              </a:rPr>
              <a:t>Correlate</a:t>
            </a:r>
            <a:r>
              <a:rPr lang="ar-DZ" b="1" dirty="0" smtClean="0">
                <a:solidFill>
                  <a:srgbClr val="0000FF"/>
                </a:solidFill>
                <a:latin typeface="TimesNewRomanPS-BoldMT"/>
              </a:rPr>
              <a:t>     </a:t>
            </a:r>
            <a:r>
              <a:rPr lang="fr-FR" b="1" dirty="0" err="1" smtClean="0">
                <a:solidFill>
                  <a:srgbClr val="0000FF"/>
                </a:solidFill>
                <a:latin typeface="TimesNewRomanPS-BoldMT"/>
              </a:rPr>
              <a:t>Bivariate</a:t>
            </a:r>
            <a:r>
              <a:rPr lang="fr-FR" b="1" dirty="0">
                <a:solidFill>
                  <a:srgbClr val="0000FF"/>
                </a:solidFill>
                <a:latin typeface="TimesNewRomanPS-BoldMT"/>
              </a:rPr>
              <a:t>…</a:t>
            </a:r>
            <a:r>
              <a:rPr lang="ar-DZ" dirty="0" smtClean="0"/>
              <a:t>   </a:t>
            </a:r>
          </a:p>
          <a:p>
            <a:pPr marL="0" indent="0" algn="r" rtl="1">
              <a:buNone/>
            </a:pPr>
            <a:r>
              <a:rPr lang="ar-DZ" dirty="0" smtClean="0"/>
              <a:t>                  </a:t>
            </a:r>
            <a:endParaRPr lang="fr-FR"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348880"/>
            <a:ext cx="7560840" cy="279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705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a:solidFill>
                  <a:srgbClr val="FF0000"/>
                </a:solidFill>
                <a:latin typeface="PTBoldHeading"/>
              </a:rPr>
              <a:t>المبحث الثالث : الاختبارات الإحصائية</a:t>
            </a:r>
            <a:endParaRPr lang="fr-FR" sz="2400" b="1" dirty="0"/>
          </a:p>
        </p:txBody>
      </p:sp>
      <p:sp>
        <p:nvSpPr>
          <p:cNvPr id="3" name="Espace réservé du contenu 2"/>
          <p:cNvSpPr>
            <a:spLocks noGrp="1"/>
          </p:cNvSpPr>
          <p:nvPr>
            <p:ph idx="1"/>
          </p:nvPr>
        </p:nvSpPr>
        <p:spPr/>
        <p:txBody>
          <a:bodyPr>
            <a:normAutofit lnSpcReduction="10000"/>
          </a:bodyPr>
          <a:lstStyle/>
          <a:p>
            <a:pPr marL="0" indent="0" algn="r" rtl="1">
              <a:buNone/>
            </a:pPr>
            <a:r>
              <a:rPr lang="ar-DZ" dirty="0" smtClean="0"/>
              <a:t>3- اجراء اختبار فرق المتوسطين </a:t>
            </a:r>
            <a:r>
              <a:rPr lang="fr-FR" dirty="0" smtClean="0"/>
              <a:t>t- test</a:t>
            </a:r>
            <a:r>
              <a:rPr lang="ar-DZ" dirty="0" smtClean="0"/>
              <a:t>، لكل اجمال محور من محاور الدراسة على العوامل الديمغرافية ثنائية التقسيم مثل الجنس,</a:t>
            </a:r>
          </a:p>
          <a:p>
            <a:pPr marL="0" indent="0" algn="r" rtl="1">
              <a:buNone/>
            </a:pPr>
            <a:r>
              <a:rPr lang="ar-DZ" b="1" dirty="0" smtClean="0"/>
              <a:t>الفرض</a:t>
            </a:r>
            <a:r>
              <a:rPr lang="ar-DZ" dirty="0" smtClean="0"/>
              <a:t> العدم لا توجد فروق بين متوسطي اجابات العينة تبعا للعامل الثنائي</a:t>
            </a:r>
          </a:p>
          <a:p>
            <a:pPr marL="0" lvl="0" indent="0" algn="r" rtl="1">
              <a:buNone/>
            </a:pPr>
            <a:r>
              <a:rPr lang="ar-DZ" dirty="0" smtClean="0"/>
              <a:t>الفرض البديل: </a:t>
            </a:r>
            <a:r>
              <a:rPr lang="ar-DZ" dirty="0" smtClean="0">
                <a:solidFill>
                  <a:prstClr val="black"/>
                </a:solidFill>
              </a:rPr>
              <a:t>توجد </a:t>
            </a:r>
            <a:r>
              <a:rPr lang="ar-DZ" dirty="0">
                <a:solidFill>
                  <a:prstClr val="black"/>
                </a:solidFill>
              </a:rPr>
              <a:t>فروق بين متوسطي اجابات العينة تبعا للعامل الثنائي</a:t>
            </a:r>
          </a:p>
          <a:p>
            <a:pPr marL="0" indent="0" algn="r" rtl="1">
              <a:buNone/>
            </a:pPr>
            <a:endParaRPr lang="ar-DZ" dirty="0" smtClean="0"/>
          </a:p>
          <a:p>
            <a:pPr marL="0" indent="0" algn="r" rtl="1">
              <a:buNone/>
            </a:pPr>
            <a:r>
              <a:rPr lang="ar-DZ" dirty="0" smtClean="0"/>
              <a:t>نقبل الفرض العدم لما الاحتمال اكبر من 0,05</a:t>
            </a:r>
            <a:endParaRPr lang="fr-FR" dirty="0"/>
          </a:p>
        </p:txBody>
      </p:sp>
    </p:spTree>
    <p:extLst>
      <p:ext uri="{BB962C8B-B14F-4D97-AF65-F5344CB8AC3E}">
        <p14:creationId xmlns:p14="http://schemas.microsoft.com/office/powerpoint/2010/main" val="2333739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a:solidFill>
                  <a:srgbClr val="FF0000"/>
                </a:solidFill>
                <a:latin typeface="PTBoldHeading"/>
              </a:rPr>
              <a:t>المبحث الثالث : الاختبارات الإحصائية</a:t>
            </a:r>
            <a:endParaRPr lang="fr-FR" sz="2400" b="1" dirty="0"/>
          </a:p>
        </p:txBody>
      </p:sp>
      <p:sp>
        <p:nvSpPr>
          <p:cNvPr id="3" name="Espace réservé du contenu 2"/>
          <p:cNvSpPr>
            <a:spLocks noGrp="1"/>
          </p:cNvSpPr>
          <p:nvPr>
            <p:ph idx="1"/>
          </p:nvPr>
        </p:nvSpPr>
        <p:spPr/>
        <p:txBody>
          <a:bodyPr>
            <a:normAutofit/>
          </a:bodyPr>
          <a:lstStyle/>
          <a:p>
            <a:pPr marL="0" indent="0">
              <a:buNone/>
            </a:pPr>
            <a:r>
              <a:rPr lang="fr-FR" sz="2000" b="1" dirty="0" err="1" smtClean="0">
                <a:solidFill>
                  <a:srgbClr val="0000FF"/>
                </a:solidFill>
                <a:latin typeface="TimesNewRomanPS-BoldMT"/>
              </a:rPr>
              <a:t>Analysis</a:t>
            </a:r>
            <a:r>
              <a:rPr lang="ar-DZ" sz="2000" b="1" dirty="0" smtClean="0">
                <a:solidFill>
                  <a:srgbClr val="0000FF"/>
                </a:solidFill>
                <a:latin typeface="TimesNewRomanPS-BoldMT"/>
              </a:rPr>
              <a:t>      </a:t>
            </a:r>
            <a:r>
              <a:rPr lang="fr-FR" sz="2000" b="1" dirty="0" smtClean="0">
                <a:solidFill>
                  <a:srgbClr val="0000FF"/>
                </a:solidFill>
                <a:latin typeface="TimesNewRomanPS-BoldMT"/>
              </a:rPr>
              <a:t>Compare </a:t>
            </a:r>
            <a:r>
              <a:rPr lang="fr-FR" sz="2000" b="1" dirty="0" err="1" smtClean="0">
                <a:solidFill>
                  <a:srgbClr val="0000FF"/>
                </a:solidFill>
                <a:latin typeface="TimesNewRomanPS-BoldMT"/>
              </a:rPr>
              <a:t>Means</a:t>
            </a:r>
            <a:r>
              <a:rPr lang="ar-DZ" sz="2000" b="1" dirty="0" smtClean="0">
                <a:solidFill>
                  <a:srgbClr val="0000FF"/>
                </a:solidFill>
                <a:latin typeface="TimesNewRomanPS-BoldMT"/>
              </a:rPr>
              <a:t>     </a:t>
            </a:r>
            <a:r>
              <a:rPr lang="fr-FR" sz="2000" b="1" dirty="0" smtClean="0">
                <a:solidFill>
                  <a:srgbClr val="0000FF"/>
                </a:solidFill>
                <a:latin typeface="TimesNewRomanPS-BoldMT"/>
              </a:rPr>
              <a:t>Independent-</a:t>
            </a:r>
            <a:r>
              <a:rPr lang="fr-FR" sz="2000" b="1" dirty="0" err="1" smtClean="0">
                <a:solidFill>
                  <a:srgbClr val="0000FF"/>
                </a:solidFill>
                <a:latin typeface="TimesNewRomanPS-BoldMT"/>
              </a:rPr>
              <a:t>Samples</a:t>
            </a:r>
            <a:r>
              <a:rPr lang="fr-FR" sz="2000" b="1" dirty="0" smtClean="0">
                <a:solidFill>
                  <a:srgbClr val="0000FF"/>
                </a:solidFill>
                <a:latin typeface="TimesNewRomanPS-BoldMT"/>
              </a:rPr>
              <a:t> </a:t>
            </a:r>
            <a:r>
              <a:rPr lang="fr-FR" sz="2000" b="1" dirty="0">
                <a:solidFill>
                  <a:srgbClr val="0000FF"/>
                </a:solidFill>
                <a:latin typeface="TimesNewRomanPS-BoldMT"/>
              </a:rPr>
              <a:t>T Test</a:t>
            </a:r>
            <a:r>
              <a:rPr lang="fr-FR" sz="2000" b="1" dirty="0" smtClean="0">
                <a:solidFill>
                  <a:srgbClr val="0000FF"/>
                </a:solidFill>
                <a:latin typeface="TimesNewRomanPS-BoldMT"/>
              </a:rPr>
              <a:t>…</a:t>
            </a:r>
            <a:endParaRPr lang="ar-DZ" sz="2000" b="1" dirty="0" smtClean="0">
              <a:solidFill>
                <a:srgbClr val="0000FF"/>
              </a:solidFill>
              <a:latin typeface="TimesNewRomanPS-BoldMT"/>
            </a:endParaRPr>
          </a:p>
          <a:p>
            <a:pPr marL="0" indent="0">
              <a:buNone/>
            </a:pPr>
            <a:endParaRPr lang="fr-FR" sz="20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66924"/>
            <a:ext cx="7344816" cy="3738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581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a:solidFill>
                  <a:srgbClr val="FF0000"/>
                </a:solidFill>
                <a:latin typeface="PTBoldHeading"/>
              </a:rPr>
              <a:t>المبحث الثالث : الاختبارات الإحصائية</a:t>
            </a:r>
            <a:endParaRPr lang="fr-FR" sz="2400" b="1" dirty="0"/>
          </a:p>
        </p:txBody>
      </p:sp>
      <p:sp>
        <p:nvSpPr>
          <p:cNvPr id="3" name="Espace réservé du contenu 2"/>
          <p:cNvSpPr>
            <a:spLocks noGrp="1"/>
          </p:cNvSpPr>
          <p:nvPr>
            <p:ph idx="1"/>
          </p:nvPr>
        </p:nvSpPr>
        <p:spPr/>
        <p:txBody>
          <a:bodyPr>
            <a:normAutofit lnSpcReduction="10000"/>
          </a:bodyPr>
          <a:lstStyle/>
          <a:p>
            <a:pPr marL="0" indent="0" algn="r" rtl="1">
              <a:buNone/>
            </a:pPr>
            <a:r>
              <a:rPr lang="ar-DZ" dirty="0" smtClean="0"/>
              <a:t>4- اجراء اختبار تحليل التباين الاحادي ، لكل اجمالي محور من محاور الدراسة على العوامل الديمغرافية ذات التقسيمات الاعلى من الثنائي مثل الحالة الاجتماعية او المستوى التعليمي</a:t>
            </a:r>
          </a:p>
          <a:p>
            <a:pPr marL="0" indent="0" algn="r" rtl="1">
              <a:buNone/>
            </a:pPr>
            <a:r>
              <a:rPr lang="ar-DZ" b="1" dirty="0" smtClean="0"/>
              <a:t>الفرض</a:t>
            </a:r>
            <a:r>
              <a:rPr lang="ar-DZ" dirty="0" smtClean="0"/>
              <a:t> العدم لا توجد فروق بين متوسطات اجابات العينة تبعا للعامل الفرض البديل: </a:t>
            </a:r>
            <a:r>
              <a:rPr lang="ar-DZ" dirty="0" smtClean="0">
                <a:solidFill>
                  <a:prstClr val="black"/>
                </a:solidFill>
              </a:rPr>
              <a:t>توجد </a:t>
            </a:r>
            <a:r>
              <a:rPr lang="ar-DZ" dirty="0">
                <a:solidFill>
                  <a:prstClr val="black"/>
                </a:solidFill>
              </a:rPr>
              <a:t>فروق بين </a:t>
            </a:r>
            <a:r>
              <a:rPr lang="ar-DZ" dirty="0" smtClean="0">
                <a:solidFill>
                  <a:prstClr val="black"/>
                </a:solidFill>
              </a:rPr>
              <a:t>متوسطات </a:t>
            </a:r>
            <a:r>
              <a:rPr lang="ar-DZ" dirty="0">
                <a:solidFill>
                  <a:prstClr val="black"/>
                </a:solidFill>
              </a:rPr>
              <a:t>اجابات العينة تبعا </a:t>
            </a:r>
            <a:r>
              <a:rPr lang="ar-DZ" dirty="0" smtClean="0">
                <a:solidFill>
                  <a:prstClr val="black"/>
                </a:solidFill>
              </a:rPr>
              <a:t>للعامل</a:t>
            </a:r>
            <a:endParaRPr lang="ar-DZ" dirty="0" smtClean="0"/>
          </a:p>
          <a:p>
            <a:pPr marL="0" indent="0" algn="r" rtl="1">
              <a:buNone/>
            </a:pPr>
            <a:r>
              <a:rPr lang="ar-DZ" dirty="0" smtClean="0"/>
              <a:t>نقبل الفرض البديلة  لما الاحتمال اقل  من 0,05 وفي هذه الحالة يتم اجراء احد اختبارات المقارنة مثل اقل فرق ممكن </a:t>
            </a:r>
            <a:r>
              <a:rPr lang="fr-FR" dirty="0" smtClean="0"/>
              <a:t>L,S,D </a:t>
            </a:r>
            <a:r>
              <a:rPr lang="ar-DZ" dirty="0" smtClean="0"/>
              <a:t>لمعرفة مصدر الاختلاف,</a:t>
            </a:r>
            <a:endParaRPr lang="fr-FR" dirty="0"/>
          </a:p>
        </p:txBody>
      </p:sp>
    </p:spTree>
    <p:extLst>
      <p:ext uri="{BB962C8B-B14F-4D97-AF65-F5344CB8AC3E}">
        <p14:creationId xmlns:p14="http://schemas.microsoft.com/office/powerpoint/2010/main" val="2431939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920880" cy="56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213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a:solidFill>
                  <a:srgbClr val="FF0000"/>
                </a:solidFill>
                <a:latin typeface="PTBoldHeading"/>
              </a:rPr>
              <a:t>المبحث الثالث : الاختبارات الإحصائية</a:t>
            </a:r>
            <a:endParaRPr lang="fr-FR" sz="2400" b="1" dirty="0"/>
          </a:p>
        </p:txBody>
      </p:sp>
      <p:sp>
        <p:nvSpPr>
          <p:cNvPr id="3" name="Espace réservé du contenu 2"/>
          <p:cNvSpPr>
            <a:spLocks noGrp="1"/>
          </p:cNvSpPr>
          <p:nvPr>
            <p:ph idx="1"/>
          </p:nvPr>
        </p:nvSpPr>
        <p:spPr/>
        <p:txBody>
          <a:bodyPr>
            <a:normAutofit/>
          </a:bodyPr>
          <a:lstStyle/>
          <a:p>
            <a:r>
              <a:rPr lang="fr-FR" b="1" dirty="0" err="1" smtClean="0">
                <a:solidFill>
                  <a:srgbClr val="0000FF"/>
                </a:solidFill>
                <a:latin typeface="TimesNewRomanPS-BoldMT"/>
              </a:rPr>
              <a:t>Analysis</a:t>
            </a:r>
            <a:r>
              <a:rPr lang="ar-DZ" b="1" dirty="0" smtClean="0">
                <a:solidFill>
                  <a:srgbClr val="0000FF"/>
                </a:solidFill>
                <a:latin typeface="TimesNewRomanPS-BoldMT"/>
              </a:rPr>
              <a:t>    </a:t>
            </a:r>
            <a:r>
              <a:rPr lang="fr-FR" b="1" dirty="0" smtClean="0">
                <a:solidFill>
                  <a:srgbClr val="0000FF"/>
                </a:solidFill>
                <a:latin typeface="TimesNewRomanPS-BoldMT"/>
              </a:rPr>
              <a:t>Compare </a:t>
            </a:r>
            <a:r>
              <a:rPr lang="fr-FR" b="1" dirty="0" err="1" smtClean="0">
                <a:solidFill>
                  <a:srgbClr val="0000FF"/>
                </a:solidFill>
                <a:latin typeface="TimesNewRomanPS-BoldMT"/>
              </a:rPr>
              <a:t>Means</a:t>
            </a:r>
            <a:r>
              <a:rPr lang="ar-DZ" b="1" dirty="0" smtClean="0">
                <a:solidFill>
                  <a:srgbClr val="0000FF"/>
                </a:solidFill>
                <a:latin typeface="TimesNewRomanPS-BoldMT"/>
              </a:rPr>
              <a:t>     </a:t>
            </a:r>
            <a:r>
              <a:rPr lang="fr-FR" b="1" dirty="0" smtClean="0">
                <a:solidFill>
                  <a:srgbClr val="0000FF"/>
                </a:solidFill>
                <a:latin typeface="TimesNewRomanPS-BoldMT"/>
              </a:rPr>
              <a:t>ANOVA…</a:t>
            </a:r>
            <a:endParaRPr lang="ar-DZ" b="1" dirty="0" smtClean="0">
              <a:solidFill>
                <a:srgbClr val="0000FF"/>
              </a:solidFill>
              <a:latin typeface="TimesNewRomanPS-BoldMT"/>
            </a:endParaRPr>
          </a:p>
          <a:p>
            <a:endParaRPr lang="fr-FR"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26" y="2348880"/>
            <a:ext cx="379455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75337"/>
            <a:ext cx="43529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6291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a:solidFill>
                  <a:srgbClr val="FF0000"/>
                </a:solidFill>
                <a:latin typeface="PTBoldHeading"/>
              </a:rPr>
              <a:t>المبحث الثالث : الاختبارات الإحصائية</a:t>
            </a:r>
            <a:endParaRPr lang="fr-FR" sz="2400" b="1"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3" y="1628800"/>
            <a:ext cx="7920880" cy="307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94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a:solidFill>
                  <a:srgbClr val="FF0000"/>
                </a:solidFill>
                <a:latin typeface="PTBoldHeading"/>
              </a:rPr>
              <a:t>المبحث الثالث : الاختبارات الإحصائية</a:t>
            </a:r>
            <a:endParaRPr lang="fr-FR" sz="2400" b="1" dirty="0"/>
          </a:p>
        </p:txBody>
      </p:sp>
      <p:sp>
        <p:nvSpPr>
          <p:cNvPr id="3" name="Espace réservé du contenu 2"/>
          <p:cNvSpPr>
            <a:spLocks noGrp="1"/>
          </p:cNvSpPr>
          <p:nvPr>
            <p:ph idx="1"/>
          </p:nvPr>
        </p:nvSpPr>
        <p:spPr/>
        <p:txBody>
          <a:bodyPr>
            <a:normAutofit/>
          </a:bodyPr>
          <a:lstStyle/>
          <a:p>
            <a:pPr marL="0" indent="0" algn="r" rtl="1">
              <a:buNone/>
            </a:pPr>
            <a:r>
              <a:rPr lang="ar-DZ" dirty="0" smtClean="0"/>
              <a:t>4- اجراء انحدار الخطي ( بسيط او متعدد) حسب اهداف الدراسة</a:t>
            </a:r>
            <a:endParaRPr lang="fr-FR" dirty="0"/>
          </a:p>
        </p:txBody>
      </p:sp>
    </p:spTree>
    <p:extLst>
      <p:ext uri="{BB962C8B-B14F-4D97-AF65-F5344CB8AC3E}">
        <p14:creationId xmlns:p14="http://schemas.microsoft.com/office/powerpoint/2010/main" val="3045669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a:solidFill>
                  <a:srgbClr val="FF0000"/>
                </a:solidFill>
                <a:latin typeface="PTBoldHeading"/>
              </a:rPr>
              <a:t>المبحث الرابع :الإجابة على تساؤلات (او فرضيات ) الدراسة</a:t>
            </a:r>
            <a:endParaRPr lang="fr-FR" sz="2400" b="1" dirty="0"/>
          </a:p>
        </p:txBody>
      </p:sp>
      <p:sp>
        <p:nvSpPr>
          <p:cNvPr id="3" name="Espace réservé du contenu 2"/>
          <p:cNvSpPr>
            <a:spLocks noGrp="1"/>
          </p:cNvSpPr>
          <p:nvPr>
            <p:ph idx="1"/>
          </p:nvPr>
        </p:nvSpPr>
        <p:spPr/>
        <p:txBody>
          <a:bodyPr>
            <a:normAutofit/>
          </a:bodyPr>
          <a:lstStyle/>
          <a:p>
            <a:pPr marL="0" indent="0" algn="r" rtl="1">
              <a:buNone/>
            </a:pPr>
            <a:r>
              <a:rPr lang="ar-DZ" dirty="0" smtClean="0"/>
              <a:t>يتم في هذا المبحث الاجابة على الفرضيات من خلال نتائج اختبارات المبحث الثالث حسب اهداف الدراسة</a:t>
            </a:r>
            <a:endParaRPr lang="fr-FR" dirty="0"/>
          </a:p>
        </p:txBody>
      </p:sp>
    </p:spTree>
    <p:extLst>
      <p:ext uri="{BB962C8B-B14F-4D97-AF65-F5344CB8AC3E}">
        <p14:creationId xmlns:p14="http://schemas.microsoft.com/office/powerpoint/2010/main" val="19853945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dirty="0" smtClean="0">
                <a:latin typeface="Sakkal Majalla"/>
                <a:cs typeface="Sakkal Majalla"/>
              </a:rPr>
              <a:t>تحليل </a:t>
            </a:r>
            <a:r>
              <a:rPr lang="ar-DZ" sz="2400" dirty="0" err="1" smtClean="0">
                <a:latin typeface="Sakkal Majalla"/>
                <a:cs typeface="Sakkal Majalla"/>
              </a:rPr>
              <a:t>الاستبيا</a:t>
            </a:r>
            <a:r>
              <a:rPr lang="ar-DZ" sz="2400" dirty="0" smtClean="0">
                <a:latin typeface="Sakkal Majalla"/>
                <a:cs typeface="Sakkal Majalla"/>
              </a:rPr>
              <a:t> ن</a:t>
            </a:r>
            <a:endParaRPr lang="fr-FR" sz="2400" b="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13754"/>
            <a:ext cx="8229600" cy="349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307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381328"/>
            <a:ext cx="2133600" cy="365125"/>
          </a:xfrm>
        </p:spPr>
        <p:txBody>
          <a:bodyPr/>
          <a:lstStyle/>
          <a:p>
            <a:pPr algn="ctr"/>
            <a:fld id="{0B34F065-1154-456A-91E3-76DE8E75E17B}" type="slidenum">
              <a:rPr lang="ar-SA" sz="2000" b="1" smtClean="0">
                <a:solidFill>
                  <a:srgbClr val="FF0000"/>
                </a:solidFill>
                <a:cs typeface="+mj-cs"/>
              </a:rPr>
              <a:pPr algn="ctr"/>
              <a:t>55</a:t>
            </a:fld>
            <a:endParaRPr lang="ar-SA" sz="2000" b="1" dirty="0">
              <a:solidFill>
                <a:srgbClr val="FF0000"/>
              </a:solidFill>
              <a:cs typeface="+mj-cs"/>
            </a:endParaRPr>
          </a:p>
        </p:txBody>
      </p:sp>
      <p:sp>
        <p:nvSpPr>
          <p:cNvPr id="10" name="مستطيل 9"/>
          <p:cNvSpPr/>
          <p:nvPr/>
        </p:nvSpPr>
        <p:spPr>
          <a:xfrm>
            <a:off x="35496" y="44624"/>
            <a:ext cx="9036496" cy="681337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ar-DZ" sz="2600" b="1" dirty="0" smtClean="0">
                <a:solidFill>
                  <a:schemeClr val="tx1"/>
                </a:solidFill>
                <a:cs typeface="Simplified Arabic" pitchFamily="2" charset="-78"/>
              </a:rPr>
              <a:t>   </a:t>
            </a:r>
            <a:endParaRPr lang="ar-DZ" sz="2800" b="1" dirty="0">
              <a:solidFill>
                <a:srgbClr val="0A0ACC"/>
              </a:solidFill>
              <a:latin typeface="Traditional Arabic" pitchFamily="18" charset="-78"/>
              <a:cs typeface="Traditional Arabic" pitchFamily="18" charset="-78"/>
            </a:endParaRPr>
          </a:p>
        </p:txBody>
      </p:sp>
      <p:sp>
        <p:nvSpPr>
          <p:cNvPr id="3" name="Rectangle à coins arrondis 2"/>
          <p:cNvSpPr/>
          <p:nvPr/>
        </p:nvSpPr>
        <p:spPr>
          <a:xfrm>
            <a:off x="3405052" y="260648"/>
            <a:ext cx="2463092"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latin typeface="Traditional Arabic" pitchFamily="18" charset="-78"/>
                <a:cs typeface="Traditional Arabic" pitchFamily="18" charset="-78"/>
              </a:rPr>
              <a:t>1- ثبات أداة الدراسة (الاستبانة)</a:t>
            </a:r>
            <a:endParaRPr lang="fr-FR" sz="2400" b="1" dirty="0">
              <a:latin typeface="Traditional Arabic" pitchFamily="18" charset="-78"/>
              <a:cs typeface="Traditional Arabic" pitchFamily="18" charset="-78"/>
            </a:endParaRPr>
          </a:p>
        </p:txBody>
      </p:sp>
      <p:sp>
        <p:nvSpPr>
          <p:cNvPr id="11" name="Rectangle à coins arrondis 10"/>
          <p:cNvSpPr/>
          <p:nvPr/>
        </p:nvSpPr>
        <p:spPr>
          <a:xfrm>
            <a:off x="6772638" y="1556792"/>
            <a:ext cx="1615786"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smtClean="0">
                <a:latin typeface="Traditional Arabic" pitchFamily="18" charset="-78"/>
                <a:cs typeface="Traditional Arabic" pitchFamily="18" charset="-78"/>
              </a:rPr>
              <a:t>الثبات الداخلي </a:t>
            </a:r>
            <a:endParaRPr lang="fr-FR" sz="2400" b="1" dirty="0">
              <a:latin typeface="Traditional Arabic" pitchFamily="18" charset="-78"/>
              <a:cs typeface="Traditional Arabic" pitchFamily="18" charset="-78"/>
            </a:endParaRPr>
          </a:p>
        </p:txBody>
      </p:sp>
      <p:sp>
        <p:nvSpPr>
          <p:cNvPr id="12" name="Rectangle à coins arrondis 11"/>
          <p:cNvSpPr/>
          <p:nvPr/>
        </p:nvSpPr>
        <p:spPr>
          <a:xfrm>
            <a:off x="795974" y="1556792"/>
            <a:ext cx="1615786"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smtClean="0">
                <a:latin typeface="Traditional Arabic" pitchFamily="18" charset="-78"/>
                <a:cs typeface="Traditional Arabic" pitchFamily="18" charset="-78"/>
              </a:rPr>
              <a:t>الثبات الخارجي</a:t>
            </a:r>
            <a:endParaRPr lang="fr-FR" sz="2400" b="1" dirty="0">
              <a:latin typeface="Traditional Arabic" pitchFamily="18" charset="-78"/>
              <a:cs typeface="Traditional Arabic" pitchFamily="18" charset="-78"/>
            </a:endParaRPr>
          </a:p>
        </p:txBody>
      </p:sp>
      <p:cxnSp>
        <p:nvCxnSpPr>
          <p:cNvPr id="5" name="Connecteur droit avec flèche 4"/>
          <p:cNvCxnSpPr>
            <a:endCxn id="11" idx="0"/>
          </p:cNvCxnSpPr>
          <p:nvPr/>
        </p:nvCxnSpPr>
        <p:spPr>
          <a:xfrm>
            <a:off x="4636598" y="980728"/>
            <a:ext cx="2943933"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Connecteur droit avec flèche 6"/>
          <p:cNvCxnSpPr/>
          <p:nvPr/>
        </p:nvCxnSpPr>
        <p:spPr>
          <a:xfrm flipH="1">
            <a:off x="1603867" y="980728"/>
            <a:ext cx="2955512"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Rectangle à coins arrondis 17"/>
          <p:cNvSpPr/>
          <p:nvPr/>
        </p:nvSpPr>
        <p:spPr>
          <a:xfrm>
            <a:off x="6732240" y="2695228"/>
            <a:ext cx="1831810"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ar-DZ" sz="2400" b="1" dirty="0" smtClean="0">
              <a:latin typeface="Traditional Arabic" pitchFamily="18" charset="-78"/>
              <a:cs typeface="Traditional Arabic" pitchFamily="18" charset="-78"/>
            </a:endParaRPr>
          </a:p>
        </p:txBody>
      </p:sp>
      <p:sp>
        <p:nvSpPr>
          <p:cNvPr id="15" name="ZoneTexte 14"/>
          <p:cNvSpPr txBox="1"/>
          <p:nvPr/>
        </p:nvSpPr>
        <p:spPr>
          <a:xfrm>
            <a:off x="6639436" y="2851147"/>
            <a:ext cx="1893004" cy="1200329"/>
          </a:xfrm>
          <a:prstGeom prst="rect">
            <a:avLst/>
          </a:prstGeom>
          <a:noFill/>
        </p:spPr>
        <p:txBody>
          <a:bodyPr wrap="square" rtlCol="0">
            <a:spAutoFit/>
          </a:bodyPr>
          <a:lstStyle/>
          <a:p>
            <a:r>
              <a:rPr lang="ar-DZ" sz="2400" b="1" dirty="0" smtClean="0">
                <a:solidFill>
                  <a:schemeClr val="dk1"/>
                </a:solidFill>
                <a:latin typeface="Traditional Arabic" pitchFamily="18" charset="-78"/>
                <a:cs typeface="Traditional Arabic" pitchFamily="18" charset="-78"/>
              </a:rPr>
              <a:t>بعد توزيع استطلاعي للاستبيان وادخاله في برنامج </a:t>
            </a:r>
            <a:r>
              <a:rPr lang="fr-FR" sz="2400" b="1" dirty="0" err="1" smtClean="0">
                <a:solidFill>
                  <a:schemeClr val="dk1"/>
                </a:solidFill>
                <a:latin typeface="Traditional Arabic" pitchFamily="18" charset="-78"/>
                <a:cs typeface="Traditional Arabic" pitchFamily="18" charset="-78"/>
              </a:rPr>
              <a:t>spss</a:t>
            </a:r>
            <a:endParaRPr lang="ar-DZ" sz="2400" b="1" dirty="0">
              <a:solidFill>
                <a:schemeClr val="dk1"/>
              </a:solidFill>
              <a:latin typeface="Traditional Arabic" pitchFamily="18" charset="-78"/>
              <a:cs typeface="Traditional Arabic" pitchFamily="18" charset="-78"/>
            </a:endParaRPr>
          </a:p>
        </p:txBody>
      </p:sp>
      <p:cxnSp>
        <p:nvCxnSpPr>
          <p:cNvPr id="23" name="Connecteur droit avec flèche 22"/>
          <p:cNvCxnSpPr>
            <a:endCxn id="35" idx="0"/>
          </p:cNvCxnSpPr>
          <p:nvPr/>
        </p:nvCxnSpPr>
        <p:spPr>
          <a:xfrm>
            <a:off x="7580531" y="4207396"/>
            <a:ext cx="561252" cy="5330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Connecteur droit avec flèche 25"/>
          <p:cNvCxnSpPr>
            <a:endCxn id="24" idx="0"/>
          </p:cNvCxnSpPr>
          <p:nvPr/>
        </p:nvCxnSpPr>
        <p:spPr>
          <a:xfrm>
            <a:off x="1579611" y="2144760"/>
            <a:ext cx="24256" cy="5504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Rectangle à coins arrondis 23"/>
          <p:cNvSpPr/>
          <p:nvPr/>
        </p:nvSpPr>
        <p:spPr>
          <a:xfrm>
            <a:off x="687962" y="2695228"/>
            <a:ext cx="1831810"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ar-DZ" sz="2400" b="1" dirty="0" smtClean="0">
              <a:latin typeface="Traditional Arabic" pitchFamily="18" charset="-78"/>
              <a:cs typeface="Traditional Arabic" pitchFamily="18" charset="-78"/>
            </a:endParaRPr>
          </a:p>
        </p:txBody>
      </p:sp>
      <p:sp>
        <p:nvSpPr>
          <p:cNvPr id="25" name="ZoneTexte 24"/>
          <p:cNvSpPr txBox="1"/>
          <p:nvPr/>
        </p:nvSpPr>
        <p:spPr>
          <a:xfrm>
            <a:off x="395536" y="3255367"/>
            <a:ext cx="2059333" cy="461665"/>
          </a:xfrm>
          <a:prstGeom prst="rect">
            <a:avLst/>
          </a:prstGeom>
          <a:noFill/>
        </p:spPr>
        <p:txBody>
          <a:bodyPr wrap="square" rtlCol="0">
            <a:spAutoFit/>
          </a:bodyPr>
          <a:lstStyle/>
          <a:p>
            <a:r>
              <a:rPr lang="ar-DZ" sz="2400" b="1" dirty="0" smtClean="0">
                <a:solidFill>
                  <a:schemeClr val="dk1"/>
                </a:solidFill>
                <a:latin typeface="Traditional Arabic" pitchFamily="18" charset="-78"/>
                <a:cs typeface="Traditional Arabic" pitchFamily="18" charset="-78"/>
              </a:rPr>
              <a:t>قبل توزيع الاستبيان</a:t>
            </a:r>
            <a:endParaRPr lang="ar-DZ" sz="2400" b="1" dirty="0">
              <a:solidFill>
                <a:schemeClr val="dk1"/>
              </a:solidFill>
              <a:latin typeface="Traditional Arabic" pitchFamily="18" charset="-78"/>
              <a:cs typeface="Traditional Arabic" pitchFamily="18" charset="-78"/>
            </a:endParaRPr>
          </a:p>
        </p:txBody>
      </p:sp>
      <mc:AlternateContent xmlns:mc="http://schemas.openxmlformats.org/markup-compatibility/2006" xmlns:a14="http://schemas.microsoft.com/office/drawing/2010/main">
        <mc:Choice Requires="a14">
          <p:sp>
            <p:nvSpPr>
              <p:cNvPr id="30" name="Rectangle à coins arrondis 29"/>
              <p:cNvSpPr/>
              <p:nvPr/>
            </p:nvSpPr>
            <p:spPr>
              <a:xfrm>
                <a:off x="3172238" y="4740402"/>
                <a:ext cx="1831810" cy="20009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400" b="1" dirty="0" smtClean="0">
                    <a:solidFill>
                      <a:srgbClr val="FF3300"/>
                    </a:solidFill>
                    <a:latin typeface="Traditional Arabic" pitchFamily="18" charset="-78"/>
                    <a:cs typeface="Traditional Arabic" pitchFamily="18" charset="-78"/>
                  </a:rPr>
                  <a:t>مقياس </a:t>
                </a:r>
                <a14:m>
                  <m:oMath xmlns:m="http://schemas.openxmlformats.org/officeDocument/2006/math">
                    <m:r>
                      <a:rPr lang="ar-DZ" sz="2400" b="1" i="1" smtClean="0">
                        <a:solidFill>
                          <a:srgbClr val="FF3300"/>
                        </a:solidFill>
                        <a:latin typeface="Cambria Math"/>
                        <a:ea typeface="Cambria Math"/>
                        <a:cs typeface="Traditional Arabic" pitchFamily="18" charset="-78"/>
                      </a:rPr>
                      <m:t>𝜶</m:t>
                    </m:r>
                  </m:oMath>
                </a14:m>
                <a:r>
                  <a:rPr lang="ar-DZ" sz="2400" b="1" dirty="0" err="1" smtClean="0">
                    <a:solidFill>
                      <a:srgbClr val="FF3300"/>
                    </a:solidFill>
                    <a:latin typeface="Traditional Arabic" pitchFamily="18" charset="-78"/>
                    <a:cs typeface="Traditional Arabic" pitchFamily="18" charset="-78"/>
                  </a:rPr>
                  <a:t>كرونباخ</a:t>
                </a:r>
                <a:r>
                  <a:rPr lang="ar-DZ" sz="2400" b="1" dirty="0" smtClean="0">
                    <a:solidFill>
                      <a:srgbClr val="FF3300"/>
                    </a:solidFill>
                    <a:latin typeface="Traditional Arabic" pitchFamily="18" charset="-78"/>
                    <a:cs typeface="Traditional Arabic" pitchFamily="18" charset="-78"/>
                  </a:rPr>
                  <a:t> : </a:t>
                </a:r>
              </a:p>
              <a:p>
                <a:pPr algn="ctr"/>
                <a:endParaRPr lang="ar-DZ" sz="2400" b="1" dirty="0" smtClean="0">
                  <a:solidFill>
                    <a:srgbClr val="FF3300"/>
                  </a:solidFill>
                  <a:latin typeface="Traditional Arabic" pitchFamily="18" charset="-78"/>
                  <a:cs typeface="Traditional Arabic" pitchFamily="18" charset="-78"/>
                </a:endParaRPr>
              </a:p>
            </p:txBody>
          </p:sp>
        </mc:Choice>
        <mc:Fallback xmlns="">
          <p:sp>
            <p:nvSpPr>
              <p:cNvPr id="30" name="Rectangle à coins arrondis 29"/>
              <p:cNvSpPr>
                <a:spLocks noRot="1" noChangeAspect="1" noMove="1" noResize="1" noEditPoints="1" noAdjustHandles="1" noChangeArrowheads="1" noChangeShapeType="1" noTextEdit="1"/>
              </p:cNvSpPr>
              <p:nvPr/>
            </p:nvSpPr>
            <p:spPr>
              <a:xfrm>
                <a:off x="3172238" y="4740402"/>
                <a:ext cx="1831810" cy="2000966"/>
              </a:xfrm>
              <a:prstGeom prst="roundRect">
                <a:avLst/>
              </a:prstGeom>
              <a:blipFill rotWithShape="1">
                <a:blip r:embed="rId3"/>
                <a:stretch>
                  <a:fillRect/>
                </a:stretch>
              </a:blipFill>
            </p:spPr>
            <p:txBody>
              <a:bodyPr/>
              <a:lstStyle/>
              <a:p>
                <a:r>
                  <a:rPr lang="fr-FR">
                    <a:noFill/>
                  </a:rPr>
                  <a:t> </a:t>
                </a:r>
              </a:p>
            </p:txBody>
          </p:sp>
        </mc:Fallback>
      </mc:AlternateContent>
      <p:sp>
        <p:nvSpPr>
          <p:cNvPr id="31" name="Rectangle à coins arrondis 30"/>
          <p:cNvSpPr/>
          <p:nvPr/>
        </p:nvSpPr>
        <p:spPr>
          <a:xfrm>
            <a:off x="675834" y="4740402"/>
            <a:ext cx="1831810" cy="20009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400" b="1" dirty="0" smtClean="0">
                <a:solidFill>
                  <a:srgbClr val="FF3300"/>
                </a:solidFill>
                <a:latin typeface="Traditional Arabic" pitchFamily="18" charset="-78"/>
                <a:cs typeface="Traditional Arabic" pitchFamily="18" charset="-78"/>
              </a:rPr>
              <a:t>التحكيم لدى الخبراء</a:t>
            </a:r>
          </a:p>
        </p:txBody>
      </p:sp>
      <p:cxnSp>
        <p:nvCxnSpPr>
          <p:cNvPr id="32" name="Connecteur droit avec flèche 31"/>
          <p:cNvCxnSpPr/>
          <p:nvPr/>
        </p:nvCxnSpPr>
        <p:spPr>
          <a:xfrm>
            <a:off x="1574621" y="4226711"/>
            <a:ext cx="4990" cy="5704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Connecteur droit avec flèche 32"/>
          <p:cNvCxnSpPr/>
          <p:nvPr/>
        </p:nvCxnSpPr>
        <p:spPr>
          <a:xfrm>
            <a:off x="7611545" y="2124787"/>
            <a:ext cx="4990" cy="5704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Rectangle à coins arrondis 33"/>
          <p:cNvSpPr/>
          <p:nvPr/>
        </p:nvSpPr>
        <p:spPr>
          <a:xfrm>
            <a:off x="4985441" y="4740403"/>
            <a:ext cx="2250855" cy="20009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200" b="1" dirty="0" smtClean="0">
                <a:solidFill>
                  <a:srgbClr val="FF3300"/>
                </a:solidFill>
                <a:latin typeface="Traditional Arabic" pitchFamily="18" charset="-78"/>
                <a:cs typeface="Traditional Arabic" pitchFamily="18" charset="-78"/>
              </a:rPr>
              <a:t>الصدق البنائي: </a:t>
            </a:r>
          </a:p>
          <a:p>
            <a:r>
              <a:rPr lang="ar-DZ" sz="2200" b="1" dirty="0" smtClean="0">
                <a:latin typeface="Traditional Arabic" pitchFamily="18" charset="-78"/>
                <a:cs typeface="Traditional Arabic" pitchFamily="18" charset="-78"/>
              </a:rPr>
              <a:t> يبين مدى تحقق الاهداف التي تريد الاداة الوصول اليها ويقاس  بمعامل الارتباط بين كل محور والمعدل الكلي</a:t>
            </a:r>
          </a:p>
        </p:txBody>
      </p:sp>
      <p:sp>
        <p:nvSpPr>
          <p:cNvPr id="35" name="Rectangle à coins arrondis 34"/>
          <p:cNvSpPr/>
          <p:nvPr/>
        </p:nvSpPr>
        <p:spPr>
          <a:xfrm>
            <a:off x="7236296" y="4740402"/>
            <a:ext cx="1810973" cy="20009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ar-DZ" sz="2000" b="1" dirty="0" smtClean="0">
                <a:solidFill>
                  <a:srgbClr val="FF3300"/>
                </a:solidFill>
                <a:latin typeface="Traditional Arabic" pitchFamily="18" charset="-78"/>
                <a:cs typeface="Traditional Arabic" pitchFamily="18" charset="-78"/>
              </a:rPr>
              <a:t>  الاتساق الداخلي: </a:t>
            </a:r>
          </a:p>
          <a:p>
            <a:r>
              <a:rPr lang="ar-DZ" sz="2000" b="1" dirty="0" smtClean="0">
                <a:latin typeface="Traditional Arabic" pitchFamily="18" charset="-78"/>
                <a:cs typeface="Traditional Arabic" pitchFamily="18" charset="-78"/>
              </a:rPr>
              <a:t>مدى اتساق كل فقرة مع محورها ويقاس بمعامل الارتباط بين كل فقرة ومحورها</a:t>
            </a:r>
          </a:p>
        </p:txBody>
      </p:sp>
      <p:cxnSp>
        <p:nvCxnSpPr>
          <p:cNvPr id="36" name="Connecteur droit avec flèche 35"/>
          <p:cNvCxnSpPr>
            <a:endCxn id="34" idx="0"/>
          </p:cNvCxnSpPr>
          <p:nvPr/>
        </p:nvCxnSpPr>
        <p:spPr>
          <a:xfrm flipH="1">
            <a:off x="6110869" y="4230249"/>
            <a:ext cx="1440455" cy="5101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Connecteur droit avec flèche 36"/>
          <p:cNvCxnSpPr>
            <a:endCxn id="30" idx="0"/>
          </p:cNvCxnSpPr>
          <p:nvPr/>
        </p:nvCxnSpPr>
        <p:spPr>
          <a:xfrm flipH="1">
            <a:off x="4088143" y="4218822"/>
            <a:ext cx="3513310" cy="5215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9435318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1000"/>
                                        <p:tgtEl>
                                          <p:spTgt spid="37"/>
                                        </p:tgtEl>
                                      </p:cBhvr>
                                    </p:animEffect>
                                    <p:anim calcmode="lin" valueType="num">
                                      <p:cBhvr>
                                        <p:cTn id="106" dur="1000" fill="hold"/>
                                        <p:tgtEl>
                                          <p:spTgt spid="37"/>
                                        </p:tgtEl>
                                        <p:attrNameLst>
                                          <p:attrName>ppt_x</p:attrName>
                                        </p:attrNameLst>
                                      </p:cBhvr>
                                      <p:tavLst>
                                        <p:tav tm="0">
                                          <p:val>
                                            <p:strVal val="#ppt_x"/>
                                          </p:val>
                                        </p:tav>
                                        <p:tav tm="100000">
                                          <p:val>
                                            <p:strVal val="#ppt_x"/>
                                          </p:val>
                                        </p:tav>
                                      </p:tavLst>
                                    </p:anim>
                                    <p:anim calcmode="lin" valueType="num">
                                      <p:cBhvr>
                                        <p:cTn id="107" dur="1000" fill="hold"/>
                                        <p:tgtEl>
                                          <p:spTgt spid="3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1000"/>
                                        <p:tgtEl>
                                          <p:spTgt spid="30"/>
                                        </p:tgtEl>
                                      </p:cBhvr>
                                    </p:animEffect>
                                    <p:anim calcmode="lin" valueType="num">
                                      <p:cBhvr>
                                        <p:cTn id="111" dur="1000" fill="hold"/>
                                        <p:tgtEl>
                                          <p:spTgt spid="30"/>
                                        </p:tgtEl>
                                        <p:attrNameLst>
                                          <p:attrName>ppt_x</p:attrName>
                                        </p:attrNameLst>
                                      </p:cBhvr>
                                      <p:tavLst>
                                        <p:tav tm="0">
                                          <p:val>
                                            <p:strVal val="#ppt_x"/>
                                          </p:val>
                                        </p:tav>
                                        <p:tav tm="100000">
                                          <p:val>
                                            <p:strVal val="#ppt_x"/>
                                          </p:val>
                                        </p:tav>
                                      </p:tavLst>
                                    </p:anim>
                                    <p:anim calcmode="lin" valueType="num">
                                      <p:cBhvr>
                                        <p:cTn id="11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15" grpId="0"/>
      <p:bldP spid="24" grpId="0" animBg="1"/>
      <p:bldP spid="25" grpId="0"/>
      <p:bldP spid="30" grpId="0" animBg="1"/>
      <p:bldP spid="31" grpId="0" animBg="1"/>
      <p:bldP spid="34" grpId="0" animBg="1"/>
      <p:bldP spid="3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mj-cs"/>
              </a:rPr>
              <a:pPr algn="ctr"/>
              <a:t>56</a:t>
            </a:fld>
            <a:endParaRPr lang="ar-SA" sz="2000" b="1" dirty="0">
              <a:solidFill>
                <a:srgbClr val="FF0000"/>
              </a:solidFill>
              <a:cs typeface="+mj-cs"/>
            </a:endParaRPr>
          </a:p>
        </p:txBody>
      </p:sp>
      <p:pic>
        <p:nvPicPr>
          <p:cNvPr id="2051" name="Picture 3"/>
          <p:cNvPicPr>
            <a:picLocks noChangeAspect="1" noChangeArrowheads="1"/>
          </p:cNvPicPr>
          <p:nvPr/>
        </p:nvPicPr>
        <p:blipFill>
          <a:blip r:embed="rId3"/>
          <a:srcRect/>
          <a:stretch>
            <a:fillRect/>
          </a:stretch>
        </p:blipFill>
        <p:spPr bwMode="auto">
          <a:xfrm>
            <a:off x="0" y="0"/>
            <a:ext cx="3786182" cy="164304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429388" y="0"/>
            <a:ext cx="2714612" cy="1643049"/>
          </a:xfrm>
          <a:prstGeom prst="rect">
            <a:avLst/>
          </a:prstGeom>
          <a:noFill/>
          <a:ln w="9525">
            <a:noFill/>
            <a:miter lim="800000"/>
            <a:headEnd/>
            <a:tailEnd/>
          </a:ln>
          <a:effectLst/>
        </p:spPr>
      </p:pic>
      <p:sp>
        <p:nvSpPr>
          <p:cNvPr id="12" name="مستطيل 11"/>
          <p:cNvSpPr/>
          <p:nvPr/>
        </p:nvSpPr>
        <p:spPr>
          <a:xfrm>
            <a:off x="214282" y="1785926"/>
            <a:ext cx="8715436" cy="1143008"/>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600" b="1" dirty="0" smtClean="0">
                <a:cs typeface="Simplified Arabic" pitchFamily="2" charset="-78"/>
              </a:rPr>
              <a:t>      يأخذ معامل </a:t>
            </a:r>
            <a:r>
              <a:rPr lang="ar-DZ" sz="2600" b="1" dirty="0" err="1" smtClean="0">
                <a:solidFill>
                  <a:srgbClr val="FF3300"/>
                </a:solidFill>
                <a:cs typeface="Simplified Arabic" pitchFamily="2" charset="-78"/>
              </a:rPr>
              <a:t>كرونباخ</a:t>
            </a:r>
            <a:r>
              <a:rPr lang="ar-DZ" sz="2600" b="1" dirty="0" smtClean="0">
                <a:solidFill>
                  <a:srgbClr val="FF3300"/>
                </a:solidFill>
                <a:cs typeface="Simplified Arabic" pitchFamily="2" charset="-78"/>
              </a:rPr>
              <a:t> ألفا  </a:t>
            </a:r>
            <a:r>
              <a:rPr lang="ar-DZ" sz="2600" b="1" dirty="0" smtClean="0">
                <a:cs typeface="Simplified Arabic" pitchFamily="2" charset="-78"/>
              </a:rPr>
              <a:t>قيما تتراوح بين الصفر والواحد، </a:t>
            </a:r>
            <a:r>
              <a:rPr lang="ar-DZ" sz="2600" b="1" dirty="0" smtClean="0">
                <a:solidFill>
                  <a:srgbClr val="0A0ACC"/>
                </a:solidFill>
                <a:cs typeface="Simplified Arabic" pitchFamily="2" charset="-78"/>
              </a:rPr>
              <a:t>وكلما اقترب من الواحد الصحيح فهذا يعني ثباتا أكبر للدراسة</a:t>
            </a:r>
            <a:r>
              <a:rPr lang="ar-DZ" sz="2600" b="1" dirty="0" smtClean="0">
                <a:cs typeface="Simplified Arabic" pitchFamily="2" charset="-78"/>
              </a:rPr>
              <a:t>. والقاعدة العامة للتعامل مع هذا المعامل هي كالتالي:</a:t>
            </a:r>
          </a:p>
        </p:txBody>
      </p:sp>
      <p:sp>
        <p:nvSpPr>
          <p:cNvPr id="11" name="ثماني 10"/>
          <p:cNvSpPr/>
          <p:nvPr/>
        </p:nvSpPr>
        <p:spPr>
          <a:xfrm>
            <a:off x="8358214" y="3286124"/>
            <a:ext cx="571504" cy="500066"/>
          </a:xfrm>
          <a:prstGeom prst="octagon">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smtClean="0">
                <a:cs typeface="Simplified Arabic" pitchFamily="2" charset="-78"/>
              </a:rPr>
              <a:t>1</a:t>
            </a:r>
            <a:endParaRPr lang="fr-FR" sz="2400" b="1" dirty="0">
              <a:cs typeface="Simplified Arabic" pitchFamily="2" charset="-78"/>
            </a:endParaRPr>
          </a:p>
        </p:txBody>
      </p:sp>
      <p:sp>
        <p:nvSpPr>
          <p:cNvPr id="13" name="مستطيل 12"/>
          <p:cNvSpPr/>
          <p:nvPr/>
        </p:nvSpPr>
        <p:spPr>
          <a:xfrm>
            <a:off x="214282" y="3071810"/>
            <a:ext cx="8001056" cy="857256"/>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400" b="1" dirty="0" smtClean="0">
                <a:cs typeface="Simplified Arabic" pitchFamily="2" charset="-78"/>
              </a:rPr>
              <a:t>إذا كان معامل </a:t>
            </a:r>
            <a:r>
              <a:rPr lang="ar-DZ" sz="2400" b="1" dirty="0" err="1" smtClean="0">
                <a:solidFill>
                  <a:srgbClr val="FF0000"/>
                </a:solidFill>
                <a:cs typeface="Simplified Arabic" pitchFamily="2" charset="-78"/>
              </a:rPr>
              <a:t>كرونباخ</a:t>
            </a:r>
            <a:r>
              <a:rPr lang="ar-DZ" sz="2400" b="1" dirty="0" smtClean="0">
                <a:solidFill>
                  <a:srgbClr val="FF0000"/>
                </a:solidFill>
                <a:cs typeface="Simplified Arabic" pitchFamily="2" charset="-78"/>
              </a:rPr>
              <a:t> ألفا </a:t>
            </a:r>
            <a:r>
              <a:rPr lang="ar-DZ" sz="2400" b="1" dirty="0" smtClean="0">
                <a:cs typeface="Simplified Arabic" pitchFamily="2" charset="-78"/>
              </a:rPr>
              <a:t>أقل من (0.6) فهذا يعني أن الدراسة </a:t>
            </a:r>
            <a:r>
              <a:rPr lang="ar-DZ" sz="2400" b="1" dirty="0" smtClean="0">
                <a:solidFill>
                  <a:srgbClr val="0A0ACC"/>
                </a:solidFill>
                <a:cs typeface="Simplified Arabic" pitchFamily="2" charset="-78"/>
              </a:rPr>
              <a:t>تتمتع بثبات ضعيف، الأمر الذي يلزم إعادة النظر في بناء الاسئلة</a:t>
            </a:r>
            <a:r>
              <a:rPr lang="ar-DZ" sz="2400" b="1" dirty="0" smtClean="0">
                <a:cs typeface="Simplified Arabic" pitchFamily="2" charset="-78"/>
              </a:rPr>
              <a:t>.</a:t>
            </a:r>
          </a:p>
        </p:txBody>
      </p:sp>
      <p:sp>
        <p:nvSpPr>
          <p:cNvPr id="14" name="مستطيل 13"/>
          <p:cNvSpPr/>
          <p:nvPr/>
        </p:nvSpPr>
        <p:spPr>
          <a:xfrm>
            <a:off x="214282" y="4071942"/>
            <a:ext cx="8001056" cy="5715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400" b="1" dirty="0" smtClean="0">
                <a:cs typeface="Simplified Arabic" pitchFamily="2" charset="-78"/>
              </a:rPr>
              <a:t>إذا كان يتراوح بين (0.6 ـ 0.7) فهذا يعني أن الدراسة </a:t>
            </a:r>
            <a:r>
              <a:rPr lang="ar-DZ" sz="2400" b="1" dirty="0" smtClean="0">
                <a:solidFill>
                  <a:srgbClr val="0A0ACC"/>
                </a:solidFill>
                <a:cs typeface="Simplified Arabic" pitchFamily="2" charset="-78"/>
              </a:rPr>
              <a:t>تتمتع بثبات مقبول</a:t>
            </a:r>
            <a:r>
              <a:rPr lang="ar-DZ" sz="2400" b="1" dirty="0" smtClean="0">
                <a:cs typeface="Simplified Arabic" pitchFamily="2" charset="-78"/>
              </a:rPr>
              <a:t>.</a:t>
            </a:r>
            <a:endParaRPr lang="fr-FR" sz="2400" b="1" dirty="0">
              <a:cs typeface="Simplified Arabic" pitchFamily="2" charset="-78"/>
            </a:endParaRPr>
          </a:p>
        </p:txBody>
      </p:sp>
      <p:sp>
        <p:nvSpPr>
          <p:cNvPr id="15" name="ثماني 14"/>
          <p:cNvSpPr/>
          <p:nvPr/>
        </p:nvSpPr>
        <p:spPr>
          <a:xfrm>
            <a:off x="8358214" y="4071942"/>
            <a:ext cx="571504" cy="500066"/>
          </a:xfrm>
          <a:prstGeom prst="octagon">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smtClean="0">
                <a:cs typeface="Simplified Arabic" pitchFamily="2" charset="-78"/>
              </a:rPr>
              <a:t>2</a:t>
            </a:r>
            <a:endParaRPr lang="fr-FR" sz="2400" b="1" dirty="0">
              <a:cs typeface="Simplified Arabic" pitchFamily="2" charset="-78"/>
            </a:endParaRPr>
          </a:p>
        </p:txBody>
      </p:sp>
      <p:sp>
        <p:nvSpPr>
          <p:cNvPr id="16" name="مستطيل 15"/>
          <p:cNvSpPr/>
          <p:nvPr/>
        </p:nvSpPr>
        <p:spPr>
          <a:xfrm>
            <a:off x="214282" y="4786322"/>
            <a:ext cx="8001056" cy="5715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400" b="1" dirty="0" smtClean="0">
                <a:cs typeface="Simplified Arabic" pitchFamily="2" charset="-78"/>
              </a:rPr>
              <a:t>إذا كان يتراوح بين (0.7 </a:t>
            </a:r>
            <a:r>
              <a:rPr lang="ar-DZ" sz="2400" b="1" dirty="0" err="1" smtClean="0">
                <a:cs typeface="Simplified Arabic" pitchFamily="2" charset="-78"/>
              </a:rPr>
              <a:t>ـ</a:t>
            </a:r>
            <a:r>
              <a:rPr lang="ar-DZ" sz="2400" b="1" dirty="0" smtClean="0">
                <a:cs typeface="Simplified Arabic" pitchFamily="2" charset="-78"/>
              </a:rPr>
              <a:t> 0.8) فهذا يعني أن الدراسة </a:t>
            </a:r>
            <a:r>
              <a:rPr lang="ar-DZ" sz="2400" b="1" dirty="0" smtClean="0">
                <a:solidFill>
                  <a:srgbClr val="0A0ACC"/>
                </a:solidFill>
                <a:cs typeface="Simplified Arabic" pitchFamily="2" charset="-78"/>
              </a:rPr>
              <a:t>تتمتع بثبات جيد</a:t>
            </a:r>
            <a:r>
              <a:rPr lang="ar-DZ" sz="2400" b="1" dirty="0" smtClean="0">
                <a:cs typeface="Simplified Arabic" pitchFamily="2" charset="-78"/>
              </a:rPr>
              <a:t>.</a:t>
            </a:r>
            <a:endParaRPr lang="fr-FR" sz="2400" b="1" dirty="0">
              <a:cs typeface="Simplified Arabic" pitchFamily="2" charset="-78"/>
            </a:endParaRPr>
          </a:p>
        </p:txBody>
      </p:sp>
      <p:sp>
        <p:nvSpPr>
          <p:cNvPr id="17" name="ثماني 16"/>
          <p:cNvSpPr/>
          <p:nvPr/>
        </p:nvSpPr>
        <p:spPr>
          <a:xfrm>
            <a:off x="8358214" y="4786322"/>
            <a:ext cx="571504" cy="500066"/>
          </a:xfrm>
          <a:prstGeom prst="octagon">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smtClean="0">
                <a:cs typeface="Simplified Arabic" pitchFamily="2" charset="-78"/>
              </a:rPr>
              <a:t>3</a:t>
            </a:r>
            <a:endParaRPr lang="fr-FR" sz="2400" b="1" dirty="0">
              <a:cs typeface="Simplified Arabic" pitchFamily="2" charset="-78"/>
            </a:endParaRPr>
          </a:p>
        </p:txBody>
      </p:sp>
      <p:sp>
        <p:nvSpPr>
          <p:cNvPr id="18" name="مستطيل 17"/>
          <p:cNvSpPr/>
          <p:nvPr/>
        </p:nvSpPr>
        <p:spPr>
          <a:xfrm>
            <a:off x="214282" y="5500702"/>
            <a:ext cx="8001056" cy="5715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400" b="1" dirty="0" smtClean="0">
                <a:cs typeface="Simplified Arabic" pitchFamily="2" charset="-78"/>
              </a:rPr>
              <a:t>إذا كان أكبر من (0.8) فهذا يعني أن الدراسة </a:t>
            </a:r>
            <a:r>
              <a:rPr lang="ar-DZ" sz="2400" b="1" dirty="0" smtClean="0">
                <a:solidFill>
                  <a:srgbClr val="0A0ACC"/>
                </a:solidFill>
                <a:cs typeface="Simplified Arabic" pitchFamily="2" charset="-78"/>
              </a:rPr>
              <a:t>تتمتع بثبات ممتاز</a:t>
            </a:r>
            <a:r>
              <a:rPr lang="ar-DZ" sz="2400" b="1" dirty="0" smtClean="0">
                <a:cs typeface="Simplified Arabic" pitchFamily="2" charset="-78"/>
              </a:rPr>
              <a:t>.</a:t>
            </a:r>
          </a:p>
        </p:txBody>
      </p:sp>
      <p:sp>
        <p:nvSpPr>
          <p:cNvPr id="19" name="ثماني 18"/>
          <p:cNvSpPr/>
          <p:nvPr/>
        </p:nvSpPr>
        <p:spPr>
          <a:xfrm>
            <a:off x="8358214" y="5500702"/>
            <a:ext cx="571504" cy="500066"/>
          </a:xfrm>
          <a:prstGeom prst="octagon">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smtClean="0">
                <a:cs typeface="Simplified Arabic" pitchFamily="2" charset="-78"/>
              </a:rPr>
              <a:t>4</a:t>
            </a:r>
            <a:endParaRPr lang="fr-FR" sz="2400" b="1" dirty="0">
              <a:cs typeface="Simplified Arabic" pitchFamily="2" charset="-78"/>
            </a:endParaRPr>
          </a:p>
        </p:txBody>
      </p:sp>
      <p:sp>
        <p:nvSpPr>
          <p:cNvPr id="20" name="مستطيل 19"/>
          <p:cNvSpPr/>
          <p:nvPr/>
        </p:nvSpPr>
        <p:spPr>
          <a:xfrm>
            <a:off x="3857620" y="571480"/>
            <a:ext cx="2786082" cy="8572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DZ" sz="3000" b="1" dirty="0" smtClean="0">
              <a:solidFill>
                <a:srgbClr val="FF0000"/>
              </a:solidFill>
              <a:cs typeface="Simplified Arabic" pitchFamily="2" charset="-78"/>
            </a:endParaRPr>
          </a:p>
          <a:p>
            <a:pPr algn="ctr"/>
            <a:r>
              <a:rPr lang="ar-DZ" sz="2800" b="1" dirty="0" smtClean="0">
                <a:solidFill>
                  <a:srgbClr val="FF0000"/>
                </a:solidFill>
                <a:cs typeface="Simplified Arabic" pitchFamily="2" charset="-78"/>
              </a:rPr>
              <a:t>صدق وثبات الاستبيان:</a:t>
            </a:r>
            <a:endParaRPr lang="fr-FR" sz="2800" b="1" dirty="0" smtClean="0">
              <a:solidFill>
                <a:srgbClr val="FF0000"/>
              </a:solidFill>
              <a:cs typeface="Simplified Arabic" pitchFamily="2" charset="-78"/>
            </a:endParaRPr>
          </a:p>
          <a:p>
            <a:pPr algn="ctr"/>
            <a:endParaRPr lang="fr-FR" dirty="0"/>
          </a:p>
        </p:txBody>
      </p:sp>
    </p:spTree>
    <p:extLst>
      <p:ext uri="{BB962C8B-B14F-4D97-AF65-F5344CB8AC3E}">
        <p14:creationId xmlns:p14="http://schemas.microsoft.com/office/powerpoint/2010/main" val="305027012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381328"/>
            <a:ext cx="2133600" cy="365125"/>
          </a:xfrm>
        </p:spPr>
        <p:txBody>
          <a:bodyPr/>
          <a:lstStyle/>
          <a:p>
            <a:pPr algn="ctr"/>
            <a:fld id="{0B34F065-1154-456A-91E3-76DE8E75E17B}" type="slidenum">
              <a:rPr lang="ar-SA" sz="2000" b="1" smtClean="0">
                <a:solidFill>
                  <a:srgbClr val="FF0000"/>
                </a:solidFill>
                <a:cs typeface="+mj-cs"/>
              </a:rPr>
              <a:pPr algn="ctr"/>
              <a:t>57</a:t>
            </a:fld>
            <a:endParaRPr lang="ar-SA" sz="2000" b="1" dirty="0">
              <a:solidFill>
                <a:srgbClr val="FF0000"/>
              </a:solidFill>
              <a:cs typeface="+mj-cs"/>
            </a:endParaRPr>
          </a:p>
        </p:txBody>
      </p:sp>
      <p:sp>
        <p:nvSpPr>
          <p:cNvPr id="10" name="مستطيل 9"/>
          <p:cNvSpPr/>
          <p:nvPr/>
        </p:nvSpPr>
        <p:spPr>
          <a:xfrm>
            <a:off x="35496" y="44624"/>
            <a:ext cx="9036496" cy="681337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ar-DZ" sz="2600" b="1" dirty="0" smtClean="0">
                <a:solidFill>
                  <a:schemeClr val="tx1"/>
                </a:solidFill>
                <a:cs typeface="Simplified Arabic" pitchFamily="2" charset="-78"/>
              </a:rPr>
              <a:t>   </a:t>
            </a:r>
            <a:endParaRPr lang="ar-DZ" sz="2800" b="1" dirty="0">
              <a:solidFill>
                <a:srgbClr val="0A0ACC"/>
              </a:solidFill>
              <a:latin typeface="Traditional Arabic" pitchFamily="18" charset="-78"/>
              <a:cs typeface="Traditional Arabic" pitchFamily="18" charset="-78"/>
            </a:endParaRPr>
          </a:p>
        </p:txBody>
      </p:sp>
      <p:sp>
        <p:nvSpPr>
          <p:cNvPr id="3" name="Rectangle à coins arrondis 2"/>
          <p:cNvSpPr/>
          <p:nvPr/>
        </p:nvSpPr>
        <p:spPr>
          <a:xfrm>
            <a:off x="6213364" y="260648"/>
            <a:ext cx="2463092"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latin typeface="Traditional Arabic" pitchFamily="18" charset="-78"/>
                <a:cs typeface="Traditional Arabic" pitchFamily="18" charset="-78"/>
              </a:rPr>
              <a:t>العوامل المؤثرة في المنتج  (المتغير المستقل)</a:t>
            </a:r>
            <a:endParaRPr lang="fr-FR" sz="2400" b="1" dirty="0">
              <a:latin typeface="Traditional Arabic" pitchFamily="18" charset="-78"/>
              <a:cs typeface="Traditional Arabic" pitchFamily="18" charset="-78"/>
            </a:endParaRPr>
          </a:p>
        </p:txBody>
      </p:sp>
      <p:sp>
        <p:nvSpPr>
          <p:cNvPr id="9" name="Rectangle à coins arrondis 8"/>
          <p:cNvSpPr/>
          <p:nvPr/>
        </p:nvSpPr>
        <p:spPr>
          <a:xfrm>
            <a:off x="539552" y="260648"/>
            <a:ext cx="2448272"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latin typeface="Traditional Arabic" pitchFamily="18" charset="-78"/>
                <a:cs typeface="Traditional Arabic" pitchFamily="18" charset="-78"/>
              </a:rPr>
              <a:t>(المتغير التابع) </a:t>
            </a:r>
            <a:endParaRPr lang="fr-FR" sz="2400" b="1" dirty="0">
              <a:latin typeface="Traditional Arabic" pitchFamily="18" charset="-78"/>
              <a:cs typeface="Traditional Arabic" pitchFamily="18" charset="-78"/>
            </a:endParaRPr>
          </a:p>
        </p:txBody>
      </p:sp>
      <p:sp>
        <p:nvSpPr>
          <p:cNvPr id="11" name="Rectangle à coins arrondis 10"/>
          <p:cNvSpPr/>
          <p:nvPr/>
        </p:nvSpPr>
        <p:spPr>
          <a:xfrm>
            <a:off x="7276694" y="3068960"/>
            <a:ext cx="161578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a:latin typeface="Traditional Arabic" pitchFamily="18" charset="-78"/>
                <a:cs typeface="Traditional Arabic" pitchFamily="18" charset="-78"/>
              </a:rPr>
              <a:t>تقدير </a:t>
            </a:r>
            <a:r>
              <a:rPr lang="ar-DZ" sz="2400" b="1" dirty="0" smtClean="0">
                <a:latin typeface="Traditional Arabic" pitchFamily="18" charset="-78"/>
                <a:cs typeface="Traditional Arabic" pitchFamily="18" charset="-78"/>
              </a:rPr>
              <a:t>المنتج</a:t>
            </a:r>
            <a:r>
              <a:rPr lang="fr-FR" sz="2400" b="1" dirty="0" smtClean="0">
                <a:latin typeface="Traditional Arabic" pitchFamily="18" charset="-78"/>
                <a:cs typeface="Traditional Arabic" pitchFamily="18" charset="-78"/>
              </a:rPr>
              <a:t> </a:t>
            </a:r>
            <a:r>
              <a:rPr lang="ar-DZ" sz="2400" b="1" dirty="0" smtClean="0">
                <a:latin typeface="Traditional Arabic" pitchFamily="18" charset="-78"/>
                <a:cs typeface="Traditional Arabic" pitchFamily="18" charset="-78"/>
              </a:rPr>
              <a:t>الوطني</a:t>
            </a:r>
            <a:endParaRPr lang="fr-FR" sz="2400" b="1" dirty="0">
              <a:latin typeface="Traditional Arabic" pitchFamily="18" charset="-78"/>
              <a:cs typeface="Traditional Arabic" pitchFamily="18" charset="-78"/>
            </a:endParaRPr>
          </a:p>
        </p:txBody>
      </p:sp>
      <p:sp>
        <p:nvSpPr>
          <p:cNvPr id="12" name="Rectangle à coins arrondis 11"/>
          <p:cNvSpPr/>
          <p:nvPr/>
        </p:nvSpPr>
        <p:spPr>
          <a:xfrm>
            <a:off x="5405471" y="3068960"/>
            <a:ext cx="161578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a:latin typeface="Traditional Arabic" pitchFamily="18" charset="-78"/>
                <a:cs typeface="Traditional Arabic" pitchFamily="18" charset="-78"/>
              </a:rPr>
              <a:t>انتشار المنتج </a:t>
            </a:r>
            <a:r>
              <a:rPr lang="ar-DZ" sz="2400" b="1" dirty="0" smtClean="0">
                <a:latin typeface="Traditional Arabic" pitchFamily="18" charset="-78"/>
                <a:cs typeface="Traditional Arabic" pitchFamily="18" charset="-78"/>
              </a:rPr>
              <a:t>الوطني</a:t>
            </a:r>
            <a:endParaRPr lang="fr-FR" sz="2400" b="1" dirty="0">
              <a:latin typeface="Traditional Arabic" pitchFamily="18" charset="-78"/>
              <a:cs typeface="Traditional Arabic" pitchFamily="18" charset="-78"/>
            </a:endParaRPr>
          </a:p>
        </p:txBody>
      </p:sp>
      <p:cxnSp>
        <p:nvCxnSpPr>
          <p:cNvPr id="5" name="Connecteur droit avec flèche 4"/>
          <p:cNvCxnSpPr/>
          <p:nvPr/>
        </p:nvCxnSpPr>
        <p:spPr>
          <a:xfrm flipH="1">
            <a:off x="7264397" y="980728"/>
            <a:ext cx="12298"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Connecteur droit avec flèche 13"/>
          <p:cNvCxnSpPr>
            <a:stCxn id="3" idx="1"/>
          </p:cNvCxnSpPr>
          <p:nvPr/>
        </p:nvCxnSpPr>
        <p:spPr>
          <a:xfrm flipH="1">
            <a:off x="2987824" y="620688"/>
            <a:ext cx="32255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cteur droit avec flèche 26"/>
          <p:cNvCxnSpPr/>
          <p:nvPr/>
        </p:nvCxnSpPr>
        <p:spPr>
          <a:xfrm>
            <a:off x="1619672" y="980728"/>
            <a:ext cx="0" cy="20882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Rectangle à coins arrondis 23"/>
          <p:cNvSpPr/>
          <p:nvPr/>
        </p:nvSpPr>
        <p:spPr>
          <a:xfrm>
            <a:off x="804724" y="3055268"/>
            <a:ext cx="161578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smtClean="0">
                <a:latin typeface="Traditional Arabic" pitchFamily="18" charset="-78"/>
                <a:cs typeface="Traditional Arabic" pitchFamily="18" charset="-78"/>
              </a:rPr>
              <a:t>اقتناء </a:t>
            </a:r>
            <a:r>
              <a:rPr lang="ar-DZ" sz="2400" b="1" dirty="0">
                <a:latin typeface="Traditional Arabic" pitchFamily="18" charset="-78"/>
                <a:cs typeface="Traditional Arabic" pitchFamily="18" charset="-78"/>
              </a:rPr>
              <a:t>المنتج </a:t>
            </a:r>
            <a:r>
              <a:rPr lang="ar-DZ" sz="2400" b="1" dirty="0" smtClean="0">
                <a:latin typeface="Traditional Arabic" pitchFamily="18" charset="-78"/>
                <a:cs typeface="Traditional Arabic" pitchFamily="18" charset="-78"/>
              </a:rPr>
              <a:t>الوطني</a:t>
            </a:r>
            <a:endParaRPr lang="fr-FR" sz="2400" b="1" dirty="0">
              <a:latin typeface="Traditional Arabic" pitchFamily="18" charset="-78"/>
              <a:cs typeface="Traditional Arabic" pitchFamily="18" charset="-78"/>
            </a:endParaRPr>
          </a:p>
        </p:txBody>
      </p:sp>
      <p:sp>
        <p:nvSpPr>
          <p:cNvPr id="25" name="Rectangle à coins arrondis 24"/>
          <p:cNvSpPr/>
          <p:nvPr/>
        </p:nvSpPr>
        <p:spPr>
          <a:xfrm>
            <a:off x="3491880" y="3082663"/>
            <a:ext cx="161578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b="1" dirty="0" smtClean="0">
                <a:latin typeface="Traditional Arabic" pitchFamily="18" charset="-78"/>
                <a:cs typeface="Traditional Arabic" pitchFamily="18" charset="-78"/>
              </a:rPr>
              <a:t>الميزة التنافسية </a:t>
            </a:r>
            <a:r>
              <a:rPr lang="ar-DZ" sz="2400" b="1" dirty="0">
                <a:latin typeface="Traditional Arabic" pitchFamily="18" charset="-78"/>
                <a:cs typeface="Traditional Arabic" pitchFamily="18" charset="-78"/>
              </a:rPr>
              <a:t>ل</a:t>
            </a:r>
            <a:r>
              <a:rPr lang="ar-DZ" sz="2400" b="1" dirty="0" smtClean="0">
                <a:latin typeface="Traditional Arabic" pitchFamily="18" charset="-78"/>
                <a:cs typeface="Traditional Arabic" pitchFamily="18" charset="-78"/>
              </a:rPr>
              <a:t>لمنتج الوطني</a:t>
            </a:r>
            <a:endParaRPr lang="fr-FR" sz="2400" b="1" dirty="0">
              <a:latin typeface="Traditional Arabic" pitchFamily="18" charset="-78"/>
              <a:cs typeface="Traditional Arabic" pitchFamily="18" charset="-78"/>
            </a:endParaRPr>
          </a:p>
        </p:txBody>
      </p:sp>
      <p:cxnSp>
        <p:nvCxnSpPr>
          <p:cNvPr id="30" name="Connecteur droit avec flèche 29"/>
          <p:cNvCxnSpPr/>
          <p:nvPr/>
        </p:nvCxnSpPr>
        <p:spPr>
          <a:xfrm flipH="1">
            <a:off x="4299773" y="2290575"/>
            <a:ext cx="12297"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Connecteur droit avec flèche 30"/>
          <p:cNvCxnSpPr/>
          <p:nvPr/>
        </p:nvCxnSpPr>
        <p:spPr>
          <a:xfrm flipH="1">
            <a:off x="6213364" y="2289301"/>
            <a:ext cx="12297"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Connecteur droit avec flèche 31"/>
          <p:cNvCxnSpPr/>
          <p:nvPr/>
        </p:nvCxnSpPr>
        <p:spPr>
          <a:xfrm flipH="1">
            <a:off x="8113613" y="2276872"/>
            <a:ext cx="12297"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Connecteur droit 12"/>
          <p:cNvCxnSpPr/>
          <p:nvPr/>
        </p:nvCxnSpPr>
        <p:spPr>
          <a:xfrm flipH="1">
            <a:off x="4312070" y="2276872"/>
            <a:ext cx="3801543"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740162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1000"/>
                                        <p:tgtEl>
                                          <p:spTgt spid="32"/>
                                        </p:tgtEl>
                                      </p:cBhvr>
                                    </p:animEffect>
                                    <p:anim calcmode="lin" valueType="num">
                                      <p:cBhvr>
                                        <p:cTn id="82" dur="1000" fill="hold"/>
                                        <p:tgtEl>
                                          <p:spTgt spid="32"/>
                                        </p:tgtEl>
                                        <p:attrNameLst>
                                          <p:attrName>ppt_x</p:attrName>
                                        </p:attrNameLst>
                                      </p:cBhvr>
                                      <p:tavLst>
                                        <p:tav tm="0">
                                          <p:val>
                                            <p:strVal val="#ppt_x"/>
                                          </p:val>
                                        </p:tav>
                                        <p:tav tm="100000">
                                          <p:val>
                                            <p:strVal val="#ppt_x"/>
                                          </p:val>
                                        </p:tav>
                                      </p:tavLst>
                                    </p:anim>
                                    <p:anim calcmode="lin" valueType="num">
                                      <p:cBhvr>
                                        <p:cTn id="8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P spid="24" grpId="0" animBg="1"/>
      <p:bldP spid="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mj-cs"/>
              </a:rPr>
              <a:pPr algn="ctr"/>
              <a:t>58</a:t>
            </a:fld>
            <a:endParaRPr lang="ar-SA" sz="2000" b="1" dirty="0">
              <a:solidFill>
                <a:srgbClr val="FF0000"/>
              </a:solidFill>
              <a:cs typeface="+mj-cs"/>
            </a:endParaRPr>
          </a:p>
        </p:txBody>
      </p:sp>
      <p:pic>
        <p:nvPicPr>
          <p:cNvPr id="2051" name="Picture 3"/>
          <p:cNvPicPr>
            <a:picLocks noChangeAspect="1" noChangeArrowheads="1"/>
          </p:cNvPicPr>
          <p:nvPr/>
        </p:nvPicPr>
        <p:blipFill>
          <a:blip r:embed="rId3"/>
          <a:srcRect/>
          <a:stretch>
            <a:fillRect/>
          </a:stretch>
        </p:blipFill>
        <p:spPr bwMode="auto">
          <a:xfrm>
            <a:off x="0" y="0"/>
            <a:ext cx="3786182" cy="164304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429388" y="0"/>
            <a:ext cx="2714612" cy="1643049"/>
          </a:xfrm>
          <a:prstGeom prst="rect">
            <a:avLst/>
          </a:prstGeom>
          <a:noFill/>
          <a:ln w="9525">
            <a:noFill/>
            <a:miter lim="800000"/>
            <a:headEnd/>
            <a:tailEnd/>
          </a:ln>
          <a:effectLst/>
        </p:spPr>
      </p:pic>
      <p:sp>
        <p:nvSpPr>
          <p:cNvPr id="12" name="مستطيل 11"/>
          <p:cNvSpPr/>
          <p:nvPr/>
        </p:nvSpPr>
        <p:spPr>
          <a:xfrm>
            <a:off x="214282" y="1785926"/>
            <a:ext cx="8715436" cy="452339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600" b="1" dirty="0" smtClean="0">
                <a:cs typeface="Simplified Arabic" pitchFamily="2" charset="-78"/>
              </a:rPr>
              <a:t>      </a:t>
            </a:r>
          </a:p>
        </p:txBody>
      </p:sp>
      <mc:AlternateContent xmlns:mc="http://schemas.openxmlformats.org/markup-compatibility/2006" xmlns:a14="http://schemas.microsoft.com/office/drawing/2010/main">
        <mc:Choice Requires="a14">
          <p:sp>
            <p:nvSpPr>
              <p:cNvPr id="20" name="مستطيل 19"/>
              <p:cNvSpPr/>
              <p:nvPr/>
            </p:nvSpPr>
            <p:spPr>
              <a:xfrm>
                <a:off x="3857620" y="571480"/>
                <a:ext cx="2786082" cy="8572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DZ" sz="3000" b="1" dirty="0" smtClean="0">
                  <a:solidFill>
                    <a:srgbClr val="FF0000"/>
                  </a:solidFill>
                  <a:cs typeface="Simplified Arabic" pitchFamily="2" charset="-78"/>
                </a:endParaRPr>
              </a:p>
              <a:p>
                <a:pPr algn="ctr"/>
                <a:r>
                  <a:rPr lang="ar-DZ" sz="2800" b="1" dirty="0" smtClean="0">
                    <a:solidFill>
                      <a:srgbClr val="FF3300"/>
                    </a:solidFill>
                    <a:latin typeface="Traditional Arabic" pitchFamily="18" charset="-78"/>
                    <a:cs typeface="Traditional Arabic" pitchFamily="18" charset="-78"/>
                  </a:rPr>
                  <a:t>صيغة مقياس </a:t>
                </a:r>
                <a14:m>
                  <m:oMath xmlns:m="http://schemas.openxmlformats.org/officeDocument/2006/math">
                    <m:r>
                      <a:rPr lang="ar-DZ" sz="2800" b="1" i="1">
                        <a:solidFill>
                          <a:srgbClr val="FF3300"/>
                        </a:solidFill>
                        <a:latin typeface="Cambria Math"/>
                        <a:ea typeface="Cambria Math"/>
                        <a:cs typeface="Traditional Arabic" pitchFamily="18" charset="-78"/>
                      </a:rPr>
                      <m:t>𝜶</m:t>
                    </m:r>
                  </m:oMath>
                </a14:m>
                <a:r>
                  <a:rPr lang="ar-DZ" sz="2800" b="1" dirty="0" err="1">
                    <a:solidFill>
                      <a:srgbClr val="FF3300"/>
                    </a:solidFill>
                    <a:latin typeface="Traditional Arabic" pitchFamily="18" charset="-78"/>
                    <a:cs typeface="Traditional Arabic" pitchFamily="18" charset="-78"/>
                  </a:rPr>
                  <a:t>كرونباخ</a:t>
                </a:r>
                <a:endParaRPr lang="fr-FR" dirty="0"/>
              </a:p>
            </p:txBody>
          </p:sp>
        </mc:Choice>
        <mc:Fallback xmlns="">
          <p:sp>
            <p:nvSpPr>
              <p:cNvPr id="20" name="مستطيل 19"/>
              <p:cNvSpPr>
                <a:spLocks noRot="1" noChangeAspect="1" noMove="1" noResize="1" noEditPoints="1" noAdjustHandles="1" noChangeArrowheads="1" noChangeShapeType="1" noTextEdit="1"/>
              </p:cNvSpPr>
              <p:nvPr/>
            </p:nvSpPr>
            <p:spPr>
              <a:xfrm>
                <a:off x="3857620" y="571480"/>
                <a:ext cx="2786082" cy="857256"/>
              </a:xfrm>
              <a:prstGeom prst="rect">
                <a:avLst/>
              </a:prstGeom>
              <a:blipFill rotWithShape="1">
                <a:blip r:embed="rId5"/>
                <a:stretch>
                  <a:fillRect b="-27083"/>
                </a:stretch>
              </a:blipFill>
              <a:ln>
                <a:solidFill>
                  <a:schemeClr val="bg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Zone de texte 56"/>
              <p:cNvSpPr txBox="1"/>
              <p:nvPr/>
            </p:nvSpPr>
            <p:spPr>
              <a:xfrm>
                <a:off x="214282" y="1988840"/>
                <a:ext cx="8715436" cy="453650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spcAft>
                    <a:spcPts val="1000"/>
                  </a:spcAft>
                  <a:tabLst>
                    <a:tab pos="3370580" algn="l"/>
                  </a:tabLst>
                </a:pPr>
                <a:r>
                  <a:rPr lang="ar-DZ" sz="2800" b="1" i="1" dirty="0" smtClean="0">
                    <a:effectLst/>
                    <a:latin typeface="Cambria Math"/>
                    <a:ea typeface="Calibri"/>
                    <a:cs typeface="Cambria Math"/>
                  </a:rPr>
                  <a:t>من اشهر مقاييس ثبات الاستبيان، وهو يعتمد على حساب الارتباط الداخلي بين اجابات الاسئلة ويحسب بالمعادلة:</a:t>
                </a:r>
                <a:endParaRPr lang="fr-FR" sz="2800" b="1" i="1" dirty="0" smtClean="0">
                  <a:effectLst/>
                  <a:latin typeface="Cambria Math"/>
                  <a:ea typeface="Calibri"/>
                  <a:cs typeface="Cambria Math"/>
                </a:endParaRPr>
              </a:p>
              <a:p>
                <a:pPr algn="r" rtl="1">
                  <a:lnSpc>
                    <a:spcPct val="115000"/>
                  </a:lnSpc>
                  <a:spcAft>
                    <a:spcPts val="1000"/>
                  </a:spcAft>
                  <a:tabLst>
                    <a:tab pos="3370580" algn="l"/>
                  </a:tabLst>
                </a:pPr>
                <a14:m>
                  <m:oMathPara xmlns:m="http://schemas.openxmlformats.org/officeDocument/2006/math">
                    <m:oMathParaPr>
                      <m:jc m:val="centerGroup"/>
                    </m:oMathParaPr>
                    <m:oMath xmlns:m="http://schemas.openxmlformats.org/officeDocument/2006/math">
                      <m:r>
                        <a:rPr lang="ar-DZ" sz="2800" b="1" i="1" smtClean="0">
                          <a:effectLst/>
                          <a:latin typeface="Cambria Math"/>
                          <a:ea typeface="Calibri"/>
                          <a:cs typeface="Cambria Math"/>
                        </a:rPr>
                        <m:t>𝛂</m:t>
                      </m:r>
                      <m:r>
                        <a:rPr lang="fr-FR" sz="2800" b="1">
                          <a:effectLst/>
                          <a:latin typeface="Cambria Math"/>
                          <a:ea typeface="Calibri"/>
                          <a:cs typeface="Traditional Arabic"/>
                        </a:rPr>
                        <m:t>= </m:t>
                      </m:r>
                      <m:f>
                        <m:fPr>
                          <m:ctrlPr>
                            <a:rPr lang="fr-FR" sz="2800" b="1" i="1">
                              <a:effectLst/>
                              <a:latin typeface="Cambria Math"/>
                              <a:ea typeface="Calibri"/>
                              <a:cs typeface="Traditional Arabic"/>
                            </a:rPr>
                          </m:ctrlPr>
                        </m:fPr>
                        <m:num>
                          <m:r>
                            <a:rPr lang="fr-FR" sz="2800" b="1" i="1">
                              <a:effectLst/>
                              <a:latin typeface="Cambria Math"/>
                              <a:ea typeface="Calibri"/>
                              <a:cs typeface="Traditional Arabic"/>
                            </a:rPr>
                            <m:t>𝒌</m:t>
                          </m:r>
                        </m:num>
                        <m:den>
                          <m:r>
                            <a:rPr lang="fr-FR" sz="2800" b="1" i="1">
                              <a:effectLst/>
                              <a:latin typeface="Cambria Math"/>
                              <a:ea typeface="Calibri"/>
                              <a:cs typeface="Traditional Arabic"/>
                            </a:rPr>
                            <m:t>𝒌</m:t>
                          </m:r>
                          <m:r>
                            <a:rPr lang="fr-FR" sz="2800" b="1" i="1">
                              <a:effectLst/>
                              <a:latin typeface="Cambria Math"/>
                              <a:ea typeface="Calibri"/>
                              <a:cs typeface="Traditional Arabic"/>
                            </a:rPr>
                            <m:t>−</m:t>
                          </m:r>
                          <m:r>
                            <a:rPr lang="fr-FR" sz="2800" b="1" i="1">
                              <a:effectLst/>
                              <a:latin typeface="Cambria Math"/>
                              <a:ea typeface="Calibri"/>
                              <a:cs typeface="Traditional Arabic"/>
                            </a:rPr>
                            <m:t>𝟏</m:t>
                          </m:r>
                        </m:den>
                      </m:f>
                      <m:d>
                        <m:dPr>
                          <m:ctrlPr>
                            <a:rPr lang="fr-FR" sz="2800" b="1" i="1">
                              <a:effectLst/>
                              <a:latin typeface="Cambria Math"/>
                              <a:ea typeface="Calibri"/>
                              <a:cs typeface="Traditional Arabic"/>
                            </a:rPr>
                          </m:ctrlPr>
                        </m:dPr>
                        <m:e>
                          <m:r>
                            <a:rPr lang="fr-FR" sz="2800" b="1" i="1">
                              <a:effectLst/>
                              <a:latin typeface="Cambria Math"/>
                              <a:ea typeface="Calibri"/>
                              <a:cs typeface="Traditional Arabic"/>
                            </a:rPr>
                            <m:t>𝟏</m:t>
                          </m:r>
                          <m:r>
                            <a:rPr lang="fr-FR" sz="2800" b="1" i="1">
                              <a:effectLst/>
                              <a:latin typeface="Cambria Math"/>
                              <a:ea typeface="Calibri"/>
                              <a:cs typeface="Traditional Arabic"/>
                            </a:rPr>
                            <m:t>−</m:t>
                          </m:r>
                          <m:f>
                            <m:fPr>
                              <m:ctrlPr>
                                <a:rPr lang="fr-FR" sz="2800" b="1" i="1">
                                  <a:effectLst/>
                                  <a:latin typeface="Cambria Math"/>
                                  <a:ea typeface="Calibri"/>
                                  <a:cs typeface="Traditional Arabic"/>
                                </a:rPr>
                              </m:ctrlPr>
                            </m:fPr>
                            <m:num>
                              <m:nary>
                                <m:naryPr>
                                  <m:chr m:val="∑"/>
                                  <m:limLoc m:val="undOvr"/>
                                  <m:ctrlPr>
                                    <a:rPr lang="fr-FR" sz="2800" b="1" i="1">
                                      <a:effectLst/>
                                      <a:latin typeface="Cambria Math"/>
                                      <a:ea typeface="Calibri"/>
                                      <a:cs typeface="Traditional Arabic"/>
                                    </a:rPr>
                                  </m:ctrlPr>
                                </m:naryPr>
                                <m:sub>
                                  <m:r>
                                    <a:rPr lang="fr-FR" sz="2800" b="1" i="1">
                                      <a:effectLst/>
                                      <a:latin typeface="Cambria Math"/>
                                      <a:ea typeface="Calibri"/>
                                      <a:cs typeface="Traditional Arabic"/>
                                    </a:rPr>
                                    <m:t>𝒊</m:t>
                                  </m:r>
                                  <m:r>
                                    <a:rPr lang="fr-FR" sz="2800" b="1" i="1">
                                      <a:effectLst/>
                                      <a:latin typeface="Cambria Math"/>
                                      <a:ea typeface="Calibri"/>
                                      <a:cs typeface="Traditional Arabic"/>
                                    </a:rPr>
                                    <m:t>=</m:t>
                                  </m:r>
                                  <m:r>
                                    <a:rPr lang="fr-FR" sz="2800" b="1" i="1">
                                      <a:effectLst/>
                                      <a:latin typeface="Cambria Math"/>
                                      <a:ea typeface="Calibri"/>
                                      <a:cs typeface="Traditional Arabic"/>
                                    </a:rPr>
                                    <m:t>𝟏</m:t>
                                  </m:r>
                                </m:sub>
                                <m:sup>
                                  <m:r>
                                    <a:rPr lang="fr-FR" sz="2800" b="1" i="1">
                                      <a:effectLst/>
                                      <a:latin typeface="Cambria Math"/>
                                      <a:ea typeface="Calibri"/>
                                      <a:cs typeface="Traditional Arabic"/>
                                    </a:rPr>
                                    <m:t>𝒌</m:t>
                                  </m:r>
                                </m:sup>
                                <m:e>
                                  <m:sSubSup>
                                    <m:sSubSupPr>
                                      <m:ctrlPr>
                                        <a:rPr lang="fr-FR" sz="2800" b="1" i="1">
                                          <a:effectLst/>
                                          <a:latin typeface="Cambria Math"/>
                                          <a:ea typeface="Calibri"/>
                                          <a:cs typeface="Traditional Arabic"/>
                                        </a:rPr>
                                      </m:ctrlPr>
                                    </m:sSubSupPr>
                                    <m:e>
                                      <m:r>
                                        <a:rPr lang="fr-FR" sz="2800" b="1" i="1">
                                          <a:effectLst/>
                                          <a:latin typeface="Cambria Math"/>
                                          <a:ea typeface="Calibri"/>
                                          <a:cs typeface="Traditional Arabic"/>
                                        </a:rPr>
                                        <m:t>𝝈</m:t>
                                      </m:r>
                                    </m:e>
                                    <m:sub>
                                      <m:sSub>
                                        <m:sSubPr>
                                          <m:ctrlPr>
                                            <a:rPr lang="fr-FR" sz="2800" b="1" i="1">
                                              <a:effectLst/>
                                              <a:latin typeface="Cambria Math"/>
                                              <a:ea typeface="Calibri"/>
                                              <a:cs typeface="Traditional Arabic"/>
                                            </a:rPr>
                                          </m:ctrlPr>
                                        </m:sSubPr>
                                        <m:e>
                                          <m:r>
                                            <a:rPr lang="fr-FR" sz="2800" b="1" i="1">
                                              <a:effectLst/>
                                              <a:latin typeface="Cambria Math"/>
                                              <a:ea typeface="Calibri"/>
                                              <a:cs typeface="Traditional Arabic"/>
                                            </a:rPr>
                                            <m:t>𝒚</m:t>
                                          </m:r>
                                        </m:e>
                                        <m:sub>
                                          <m:r>
                                            <a:rPr lang="fr-FR" sz="2800" b="1" i="1">
                                              <a:effectLst/>
                                              <a:latin typeface="Cambria Math"/>
                                              <a:ea typeface="Calibri"/>
                                              <a:cs typeface="Traditional Arabic"/>
                                            </a:rPr>
                                            <m:t>𝒊</m:t>
                                          </m:r>
                                        </m:sub>
                                      </m:sSub>
                                    </m:sub>
                                    <m:sup>
                                      <m:r>
                                        <a:rPr lang="fr-FR" sz="2800" b="1" i="1">
                                          <a:effectLst/>
                                          <a:latin typeface="Cambria Math"/>
                                          <a:ea typeface="Calibri"/>
                                          <a:cs typeface="Traditional Arabic"/>
                                        </a:rPr>
                                        <m:t>𝟐</m:t>
                                      </m:r>
                                    </m:sup>
                                  </m:sSubSup>
                                </m:e>
                              </m:nary>
                            </m:num>
                            <m:den>
                              <m:sSubSup>
                                <m:sSubSupPr>
                                  <m:ctrlPr>
                                    <a:rPr lang="fr-FR" sz="2800" b="1" i="1">
                                      <a:effectLst/>
                                      <a:latin typeface="Cambria Math"/>
                                      <a:ea typeface="Calibri"/>
                                      <a:cs typeface="Traditional Arabic"/>
                                    </a:rPr>
                                  </m:ctrlPr>
                                </m:sSubSupPr>
                                <m:e>
                                  <m:r>
                                    <a:rPr lang="fr-FR" sz="2800" b="1" i="1">
                                      <a:effectLst/>
                                      <a:latin typeface="Cambria Math"/>
                                      <a:ea typeface="Calibri"/>
                                      <a:cs typeface="Traditional Arabic"/>
                                    </a:rPr>
                                    <m:t>𝝈</m:t>
                                  </m:r>
                                </m:e>
                                <m:sub>
                                  <m:r>
                                    <a:rPr lang="fr-FR" sz="2800" b="1" i="1">
                                      <a:effectLst/>
                                      <a:latin typeface="Cambria Math"/>
                                      <a:ea typeface="Calibri"/>
                                      <a:cs typeface="Traditional Arabic"/>
                                    </a:rPr>
                                    <m:t>𝒙</m:t>
                                  </m:r>
                                </m:sub>
                                <m:sup>
                                  <m:r>
                                    <a:rPr lang="fr-FR" sz="2800" b="1" i="1">
                                      <a:effectLst/>
                                      <a:latin typeface="Cambria Math"/>
                                      <a:ea typeface="Calibri"/>
                                      <a:cs typeface="Traditional Arabic"/>
                                    </a:rPr>
                                    <m:t>𝟐</m:t>
                                  </m:r>
                                </m:sup>
                              </m:sSubSup>
                            </m:den>
                          </m:f>
                        </m:e>
                      </m:d>
                    </m:oMath>
                  </m:oMathPara>
                </a14:m>
                <a:endParaRPr lang="fr-FR" dirty="0">
                  <a:effectLst/>
                  <a:ea typeface="Calibri"/>
                  <a:cs typeface="Arial"/>
                </a:endParaRPr>
              </a:p>
              <a:p>
                <a:pPr algn="r" rtl="1">
                  <a:lnSpc>
                    <a:spcPct val="115000"/>
                  </a:lnSpc>
                  <a:spcAft>
                    <a:spcPts val="1000"/>
                  </a:spcAft>
                </a:pPr>
                <a14:m>
                  <m:oMath xmlns:m="http://schemas.openxmlformats.org/officeDocument/2006/math">
                    <m:r>
                      <a:rPr lang="fr-FR" sz="3200" b="1" i="1">
                        <a:effectLst/>
                        <a:latin typeface="Cambria Math"/>
                        <a:ea typeface="Calibri"/>
                        <a:cs typeface="Traditional Arabic"/>
                      </a:rPr>
                      <m:t>𝒌</m:t>
                    </m:r>
                  </m:oMath>
                </a14:m>
                <a:r>
                  <a:rPr lang="ar-DZ" sz="3200" b="1" dirty="0">
                    <a:effectLst/>
                    <a:ea typeface="Calibri"/>
                    <a:cs typeface="Traditional Arabic"/>
                  </a:rPr>
                  <a:t> </a:t>
                </a:r>
                <a:r>
                  <a:rPr lang="ar-DZ" sz="3200" b="1" dirty="0" smtClean="0">
                    <a:effectLst/>
                    <a:ea typeface="Calibri"/>
                    <a:cs typeface="Traditional Arabic"/>
                  </a:rPr>
                  <a:t>: عددا </a:t>
                </a:r>
                <a:r>
                  <a:rPr lang="ar-DZ" sz="3200" b="1" dirty="0">
                    <a:effectLst/>
                    <a:ea typeface="Calibri"/>
                    <a:cs typeface="Traditional Arabic"/>
                  </a:rPr>
                  <a:t>الأسئلة</a:t>
                </a:r>
                <a:endParaRPr lang="fr-FR" sz="2000" b="1" dirty="0">
                  <a:effectLst/>
                  <a:ea typeface="Calibri"/>
                  <a:cs typeface="Arial"/>
                </a:endParaRPr>
              </a:p>
              <a:p>
                <a:pPr algn="r" rtl="1">
                  <a:lnSpc>
                    <a:spcPct val="115000"/>
                  </a:lnSpc>
                  <a:spcAft>
                    <a:spcPts val="1000"/>
                  </a:spcAft>
                </a:pPr>
                <a14:m>
                  <m:oMath xmlns:m="http://schemas.openxmlformats.org/officeDocument/2006/math">
                    <m:sSubSup>
                      <m:sSubSupPr>
                        <m:ctrlPr>
                          <a:rPr lang="fr-FR" sz="3200" b="1" i="1">
                            <a:effectLst/>
                            <a:latin typeface="Cambria Math"/>
                            <a:ea typeface="Calibri"/>
                            <a:cs typeface="Traditional Arabic"/>
                          </a:rPr>
                        </m:ctrlPr>
                      </m:sSubSupPr>
                      <m:e>
                        <m:r>
                          <a:rPr lang="fr-FR" sz="3200" b="1" i="1">
                            <a:effectLst/>
                            <a:latin typeface="Cambria Math"/>
                            <a:ea typeface="Calibri"/>
                            <a:cs typeface="Traditional Arabic"/>
                          </a:rPr>
                          <m:t>𝝈</m:t>
                        </m:r>
                      </m:e>
                      <m:sub>
                        <m:sSub>
                          <m:sSubPr>
                            <m:ctrlPr>
                              <a:rPr lang="fr-FR" sz="3200" b="1" i="1">
                                <a:effectLst/>
                                <a:latin typeface="Cambria Math"/>
                                <a:ea typeface="Calibri"/>
                                <a:cs typeface="Traditional Arabic"/>
                              </a:rPr>
                            </m:ctrlPr>
                          </m:sSubPr>
                          <m:e>
                            <m:r>
                              <a:rPr lang="fr-FR" sz="3200" b="1" i="1">
                                <a:effectLst/>
                                <a:latin typeface="Cambria Math"/>
                                <a:ea typeface="Calibri"/>
                                <a:cs typeface="Traditional Arabic"/>
                              </a:rPr>
                              <m:t>𝒚</m:t>
                            </m:r>
                          </m:e>
                          <m:sub>
                            <m:r>
                              <a:rPr lang="fr-FR" sz="3200" b="1" i="1">
                                <a:effectLst/>
                                <a:latin typeface="Cambria Math"/>
                                <a:ea typeface="Calibri"/>
                                <a:cs typeface="Traditional Arabic"/>
                              </a:rPr>
                              <m:t>𝒊</m:t>
                            </m:r>
                          </m:sub>
                        </m:sSub>
                      </m:sub>
                      <m:sup>
                        <m:r>
                          <a:rPr lang="fr-FR" sz="3200" b="1" i="1">
                            <a:effectLst/>
                            <a:latin typeface="Cambria Math"/>
                            <a:ea typeface="Calibri"/>
                            <a:cs typeface="Traditional Arabic"/>
                          </a:rPr>
                          <m:t>𝟐</m:t>
                        </m:r>
                      </m:sup>
                    </m:sSubSup>
                  </m:oMath>
                </a14:m>
                <a:r>
                  <a:rPr lang="ar-DZ" sz="3200" b="1" dirty="0" smtClean="0">
                    <a:effectLst/>
                    <a:ea typeface="Calibri"/>
                    <a:cs typeface="Traditional Arabic"/>
                  </a:rPr>
                  <a:t> : الانحراف </a:t>
                </a:r>
                <a:r>
                  <a:rPr lang="ar-DZ" sz="3200" b="1" dirty="0">
                    <a:effectLst/>
                    <a:ea typeface="Calibri"/>
                    <a:cs typeface="Traditional Arabic"/>
                  </a:rPr>
                  <a:t>المعياري </a:t>
                </a:r>
                <a:r>
                  <a:rPr lang="ar-DZ" sz="3200" b="1" dirty="0" err="1">
                    <a:effectLst/>
                    <a:ea typeface="Calibri"/>
                    <a:cs typeface="Traditional Arabic"/>
                  </a:rPr>
                  <a:t>لاجابات</a:t>
                </a:r>
                <a:r>
                  <a:rPr lang="ar-DZ" sz="3200" b="1" dirty="0">
                    <a:effectLst/>
                    <a:ea typeface="Calibri"/>
                    <a:cs typeface="Traditional Arabic"/>
                  </a:rPr>
                  <a:t> السؤال </a:t>
                </a:r>
                <a:r>
                  <a:rPr lang="fr-FR" sz="3200" b="1" dirty="0">
                    <a:effectLst/>
                    <a:latin typeface="Traditional Arabic"/>
                    <a:ea typeface="Calibri"/>
                    <a:cs typeface="Arial"/>
                  </a:rPr>
                  <a:t>i</a:t>
                </a:r>
                <a:endParaRPr lang="fr-FR" sz="2000" b="1" dirty="0">
                  <a:effectLst/>
                  <a:ea typeface="Calibri"/>
                  <a:cs typeface="Arial"/>
                </a:endParaRPr>
              </a:p>
              <a:p>
                <a:pPr algn="r" rtl="1">
                  <a:lnSpc>
                    <a:spcPct val="115000"/>
                  </a:lnSpc>
                  <a:spcAft>
                    <a:spcPts val="1000"/>
                  </a:spcAft>
                </a:pPr>
                <a14:m>
                  <m:oMath xmlns:m="http://schemas.openxmlformats.org/officeDocument/2006/math">
                    <m:sSubSup>
                      <m:sSubSupPr>
                        <m:ctrlPr>
                          <a:rPr lang="fr-FR" sz="3200" b="1" i="1">
                            <a:effectLst/>
                            <a:latin typeface="Cambria Math"/>
                            <a:ea typeface="Calibri"/>
                            <a:cs typeface="Traditional Arabic"/>
                          </a:rPr>
                        </m:ctrlPr>
                      </m:sSubSupPr>
                      <m:e>
                        <m:r>
                          <a:rPr lang="fr-FR" sz="3200" b="1" i="1">
                            <a:effectLst/>
                            <a:latin typeface="Cambria Math"/>
                            <a:ea typeface="Calibri"/>
                            <a:cs typeface="Traditional Arabic"/>
                          </a:rPr>
                          <m:t>𝝈</m:t>
                        </m:r>
                      </m:e>
                      <m:sub>
                        <m:r>
                          <a:rPr lang="fr-FR" sz="3200" b="1" i="1">
                            <a:effectLst/>
                            <a:latin typeface="Cambria Math"/>
                            <a:ea typeface="Calibri"/>
                            <a:cs typeface="Traditional Arabic"/>
                          </a:rPr>
                          <m:t>𝒙</m:t>
                        </m:r>
                      </m:sub>
                      <m:sup>
                        <m:r>
                          <a:rPr lang="fr-FR" sz="3200" b="1" i="1">
                            <a:effectLst/>
                            <a:latin typeface="Cambria Math"/>
                            <a:ea typeface="Calibri"/>
                            <a:cs typeface="Traditional Arabic"/>
                          </a:rPr>
                          <m:t>𝟐</m:t>
                        </m:r>
                      </m:sup>
                    </m:sSubSup>
                  </m:oMath>
                </a14:m>
                <a:r>
                  <a:rPr lang="ar-DZ" sz="3200" b="1" dirty="0" smtClean="0">
                    <a:effectLst/>
                    <a:ea typeface="Calibri"/>
                    <a:cs typeface="Traditional Arabic"/>
                  </a:rPr>
                  <a:t> : الانحراف </a:t>
                </a:r>
                <a:r>
                  <a:rPr lang="ar-DZ" sz="3200" b="1" dirty="0">
                    <a:effectLst/>
                    <a:ea typeface="Calibri"/>
                    <a:cs typeface="Traditional Arabic"/>
                  </a:rPr>
                  <a:t>المعياري لكل الاجابات (اجابات جميع الاسئلة)</a:t>
                </a:r>
                <a:endParaRPr lang="fr-FR" sz="2000" b="1" dirty="0">
                  <a:effectLst/>
                  <a:ea typeface="Calibri"/>
                  <a:cs typeface="Arial"/>
                </a:endParaRPr>
              </a:p>
              <a:p>
                <a:pPr>
                  <a:lnSpc>
                    <a:spcPct val="115000"/>
                  </a:lnSpc>
                  <a:spcAft>
                    <a:spcPts val="1000"/>
                  </a:spcAft>
                </a:pPr>
                <a:r>
                  <a:rPr lang="fr-FR" sz="1100" dirty="0">
                    <a:effectLst/>
                    <a:ea typeface="Calibri"/>
                    <a:cs typeface="Arial"/>
                  </a:rPr>
                  <a:t> </a:t>
                </a:r>
              </a:p>
            </p:txBody>
          </p:sp>
        </mc:Choice>
        <mc:Fallback xmlns="">
          <p:sp>
            <p:nvSpPr>
              <p:cNvPr id="21" name="Zone de texte 56"/>
              <p:cNvSpPr txBox="1">
                <a:spLocks noRot="1" noChangeAspect="1" noMove="1" noResize="1" noEditPoints="1" noAdjustHandles="1" noChangeArrowheads="1" noChangeShapeType="1" noTextEdit="1"/>
              </p:cNvSpPr>
              <p:nvPr/>
            </p:nvSpPr>
            <p:spPr>
              <a:xfrm>
                <a:off x="214282" y="1988840"/>
                <a:ext cx="8715436" cy="4536504"/>
              </a:xfrm>
              <a:prstGeom prst="rect">
                <a:avLst/>
              </a:prstGeom>
              <a:blipFill rotWithShape="1">
                <a:blip r:embed="rId6"/>
                <a:stretch>
                  <a:fillRect/>
                </a:stretch>
              </a:blipFill>
              <a:ln/>
            </p:spPr>
            <p:txBody>
              <a:bodyPr/>
              <a:lstStyle/>
              <a:p>
                <a:r>
                  <a:rPr lang="fr-FR">
                    <a:noFill/>
                  </a:rPr>
                  <a:t> </a:t>
                </a:r>
              </a:p>
            </p:txBody>
          </p:sp>
        </mc:Fallback>
      </mc:AlternateContent>
    </p:spTree>
    <p:extLst>
      <p:ext uri="{BB962C8B-B14F-4D97-AF65-F5344CB8AC3E}">
        <p14:creationId xmlns:p14="http://schemas.microsoft.com/office/powerpoint/2010/main" val="22437124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mj-cs"/>
              </a:rPr>
              <a:pPr algn="ctr"/>
              <a:t>59</a:t>
            </a:fld>
            <a:endParaRPr lang="ar-SA" sz="2000" b="1" dirty="0">
              <a:solidFill>
                <a:srgbClr val="FF0000"/>
              </a:solidFill>
              <a:cs typeface="+mj-cs"/>
            </a:endParaRPr>
          </a:p>
        </p:txBody>
      </p:sp>
      <p:pic>
        <p:nvPicPr>
          <p:cNvPr id="2051" name="Picture 3"/>
          <p:cNvPicPr>
            <a:picLocks noChangeAspect="1" noChangeArrowheads="1"/>
          </p:cNvPicPr>
          <p:nvPr/>
        </p:nvPicPr>
        <p:blipFill>
          <a:blip r:embed="rId3"/>
          <a:srcRect/>
          <a:stretch>
            <a:fillRect/>
          </a:stretch>
        </p:blipFill>
        <p:spPr bwMode="auto">
          <a:xfrm>
            <a:off x="0" y="0"/>
            <a:ext cx="3786182" cy="164304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429388" y="0"/>
            <a:ext cx="2714612" cy="1643049"/>
          </a:xfrm>
          <a:prstGeom prst="rect">
            <a:avLst/>
          </a:prstGeom>
          <a:noFill/>
          <a:ln w="9525">
            <a:noFill/>
            <a:miter lim="800000"/>
            <a:headEnd/>
            <a:tailEnd/>
          </a:ln>
          <a:effectLst/>
        </p:spPr>
      </p:pic>
      <p:sp>
        <p:nvSpPr>
          <p:cNvPr id="12" name="مستطيل 11"/>
          <p:cNvSpPr/>
          <p:nvPr/>
        </p:nvSpPr>
        <p:spPr>
          <a:xfrm>
            <a:off x="214282" y="2141976"/>
            <a:ext cx="8715436" cy="308722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600" b="1" dirty="0" smtClean="0">
                <a:cs typeface="Simplified Arabic" pitchFamily="2" charset="-78"/>
              </a:rPr>
              <a:t>      اما صدق الاستبيان فيأخذ القيمة جذر الفا والذي يدل على نسبة صدق الاستبيان اي ان الاسئلة صادقة لما وضعت من اجله وبطبيعة الحال كلما زاد ثبات الاستبيان يزداد صدق الاستبيان,</a:t>
            </a:r>
          </a:p>
          <a:p>
            <a:pPr algn="just" rtl="0"/>
            <a:r>
              <a:rPr lang="fr-FR" sz="2800" dirty="0" err="1" smtClean="0">
                <a:latin typeface="Sakkal Majalla"/>
                <a:cs typeface="Sakkal Majalla"/>
              </a:rPr>
              <a:t>Analyze</a:t>
            </a:r>
            <a:r>
              <a:rPr lang="ar-DZ" sz="2800" dirty="0" smtClean="0">
                <a:latin typeface="Sakkal Majalla"/>
                <a:cs typeface="Sakkal Majalla"/>
              </a:rPr>
              <a:t>               </a:t>
            </a:r>
            <a:r>
              <a:rPr lang="fr-FR" sz="2800" dirty="0" smtClean="0">
                <a:latin typeface="Sakkal Majalla"/>
                <a:cs typeface="Sakkal Majalla"/>
              </a:rPr>
              <a:t> </a:t>
            </a:r>
            <a:r>
              <a:rPr lang="fr-FR" sz="2800" dirty="0" err="1">
                <a:latin typeface="Sakkal Majalla"/>
                <a:cs typeface="Sakkal Majalla"/>
              </a:rPr>
              <a:t>Scale</a:t>
            </a:r>
            <a:r>
              <a:rPr lang="fr-FR" sz="2800" dirty="0">
                <a:latin typeface="Sakkal Majalla"/>
                <a:cs typeface="Sakkal Majalla"/>
              </a:rPr>
              <a:t> </a:t>
            </a:r>
            <a:r>
              <a:rPr lang="ar-DZ" sz="2800" dirty="0" smtClean="0">
                <a:latin typeface="Sakkal Majalla"/>
                <a:cs typeface="Sakkal Majalla"/>
              </a:rPr>
              <a:t>                </a:t>
            </a:r>
            <a:r>
              <a:rPr lang="fr-FR" sz="2800" dirty="0" err="1" smtClean="0">
                <a:latin typeface="Sakkal Majalla"/>
                <a:cs typeface="Sakkal Majalla"/>
              </a:rPr>
              <a:t>Reliability</a:t>
            </a:r>
            <a:r>
              <a:rPr lang="fr-FR" sz="2800" dirty="0" smtClean="0">
                <a:latin typeface="Sakkal Majalla"/>
                <a:cs typeface="Sakkal Majalla"/>
              </a:rPr>
              <a:t> </a:t>
            </a:r>
            <a:r>
              <a:rPr lang="fr-FR" sz="2800" dirty="0" err="1" smtClean="0">
                <a:latin typeface="Sakkal Majalla"/>
                <a:cs typeface="Sakkal Majalla"/>
              </a:rPr>
              <a:t>Analysis</a:t>
            </a:r>
            <a:endParaRPr lang="fr-FR" sz="2800" dirty="0" smtClean="0">
              <a:latin typeface="Sakkal Majalla"/>
              <a:cs typeface="Sakkal Majalla"/>
            </a:endParaRPr>
          </a:p>
          <a:p>
            <a:pPr algn="just" rtl="0"/>
            <a:r>
              <a:rPr lang="fr-FR" sz="2800" b="1" dirty="0" smtClean="0">
                <a:latin typeface="Sakkal Majalla"/>
                <a:cs typeface="Sakkal Majalla"/>
              </a:rPr>
              <a:t>Y= b0+b1x1+b2x2</a:t>
            </a:r>
            <a:endParaRPr lang="ar-DZ" sz="2600" b="1" dirty="0" smtClean="0">
              <a:cs typeface="Simplified Arabic" pitchFamily="2" charset="-78"/>
            </a:endParaRPr>
          </a:p>
        </p:txBody>
      </p:sp>
      <p:cxnSp>
        <p:nvCxnSpPr>
          <p:cNvPr id="3" name="Connecteur droit avec flèche 2"/>
          <p:cNvCxnSpPr/>
          <p:nvPr/>
        </p:nvCxnSpPr>
        <p:spPr>
          <a:xfrm>
            <a:off x="1331640" y="4293096"/>
            <a:ext cx="5614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2771800" y="4293096"/>
            <a:ext cx="5614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27012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8424935" cy="54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256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B34F065-1154-456A-91E3-76DE8E75E17B}" type="slidenum">
              <a:rPr lang="ar-SA" smtClean="0"/>
              <a:pPr/>
              <a:t>60</a:t>
            </a:fld>
            <a:endParaRPr lang="ar-SA"/>
          </a:p>
        </p:txBody>
      </p:sp>
      <p:sp>
        <p:nvSpPr>
          <p:cNvPr id="7" name="ZoneTexte 6"/>
          <p:cNvSpPr txBox="1"/>
          <p:nvPr/>
        </p:nvSpPr>
        <p:spPr>
          <a:xfrm>
            <a:off x="971600" y="2400332"/>
            <a:ext cx="6624736" cy="1107996"/>
          </a:xfrm>
          <a:prstGeom prst="rect">
            <a:avLst/>
          </a:prstGeom>
          <a:noFill/>
        </p:spPr>
        <p:txBody>
          <a:bodyPr wrap="square" rtlCol="0">
            <a:spAutoFit/>
          </a:bodyPr>
          <a:lstStyle/>
          <a:p>
            <a:pPr algn="ctr"/>
            <a:r>
              <a:rPr lang="ar-DZ" sz="6600" b="1" dirty="0" smtClean="0">
                <a:solidFill>
                  <a:srgbClr val="FF0000"/>
                </a:solidFill>
                <a:latin typeface="Arabic Typesetting" pitchFamily="66" charset="-78"/>
                <a:cs typeface="Arabic Typesetting" pitchFamily="66" charset="-78"/>
              </a:rPr>
              <a:t>تحليل البيانات واختبار الفرضيات </a:t>
            </a:r>
            <a:endParaRPr lang="fr-FR" sz="6600" b="1" dirty="0">
              <a:solidFill>
                <a:srgbClr val="FF0000"/>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0956262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mj-cs"/>
              </a:rPr>
              <a:pPr algn="ctr"/>
              <a:t>61</a:t>
            </a:fld>
            <a:endParaRPr lang="ar-SA" sz="2000" b="1" dirty="0">
              <a:solidFill>
                <a:srgbClr val="FF0000"/>
              </a:solidFill>
              <a:cs typeface="+mj-cs"/>
            </a:endParaRPr>
          </a:p>
        </p:txBody>
      </p:sp>
      <p:pic>
        <p:nvPicPr>
          <p:cNvPr id="2051" name="Picture 3"/>
          <p:cNvPicPr>
            <a:picLocks noChangeAspect="1" noChangeArrowheads="1"/>
          </p:cNvPicPr>
          <p:nvPr/>
        </p:nvPicPr>
        <p:blipFill>
          <a:blip r:embed="rId3"/>
          <a:srcRect/>
          <a:stretch>
            <a:fillRect/>
          </a:stretch>
        </p:blipFill>
        <p:spPr bwMode="auto">
          <a:xfrm>
            <a:off x="0" y="0"/>
            <a:ext cx="3786182" cy="164304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429388" y="0"/>
            <a:ext cx="2714612" cy="1643049"/>
          </a:xfrm>
          <a:prstGeom prst="rect">
            <a:avLst/>
          </a:prstGeom>
          <a:noFill/>
          <a:ln w="9525">
            <a:noFill/>
            <a:miter lim="800000"/>
            <a:headEnd/>
            <a:tailEnd/>
          </a:ln>
          <a:effectLst/>
        </p:spPr>
      </p:pic>
      <p:sp>
        <p:nvSpPr>
          <p:cNvPr id="12" name="مستطيل 11"/>
          <p:cNvSpPr/>
          <p:nvPr/>
        </p:nvSpPr>
        <p:spPr>
          <a:xfrm>
            <a:off x="214282" y="2141976"/>
            <a:ext cx="8715436" cy="308722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600" b="1" dirty="0" smtClean="0">
                <a:cs typeface="Simplified Arabic" pitchFamily="2" charset="-78"/>
              </a:rPr>
              <a:t>      بعد التأكد من صدق وثبات الدراسة ( الاستبيان) والتحليل الوصفي لبيانات العينة ـ نأتي الى الخطوة وهي تحليل البيانات واختبار الفرضيات وذلك باستخدام الاختبارات </a:t>
            </a:r>
            <a:r>
              <a:rPr lang="ar-DZ" sz="2600" b="1" dirty="0" err="1" smtClean="0">
                <a:cs typeface="Simplified Arabic" pitchFamily="2" charset="-78"/>
              </a:rPr>
              <a:t>المعلمية</a:t>
            </a:r>
            <a:r>
              <a:rPr lang="ar-DZ" sz="2600" b="1" dirty="0" smtClean="0">
                <a:cs typeface="Simplified Arabic" pitchFamily="2" charset="-78"/>
              </a:rPr>
              <a:t> او الغير </a:t>
            </a:r>
            <a:r>
              <a:rPr lang="ar-DZ" sz="2600" b="1" dirty="0" err="1" smtClean="0">
                <a:cs typeface="Simplified Arabic" pitchFamily="2" charset="-78"/>
              </a:rPr>
              <a:t>المعلمية</a:t>
            </a:r>
            <a:r>
              <a:rPr lang="ar-DZ" sz="2600" b="1" dirty="0" smtClean="0">
                <a:cs typeface="Simplified Arabic" pitchFamily="2" charset="-78"/>
              </a:rPr>
              <a:t>,</a:t>
            </a:r>
          </a:p>
        </p:txBody>
      </p:sp>
    </p:spTree>
    <p:extLst>
      <p:ext uri="{BB962C8B-B14F-4D97-AF65-F5344CB8AC3E}">
        <p14:creationId xmlns:p14="http://schemas.microsoft.com/office/powerpoint/2010/main" val="37888662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mj-cs"/>
              </a:rPr>
              <a:pPr algn="ctr"/>
              <a:t>62</a:t>
            </a:fld>
            <a:endParaRPr lang="ar-SA" sz="2000" b="1" dirty="0">
              <a:solidFill>
                <a:srgbClr val="FF0000"/>
              </a:solidFill>
              <a:cs typeface="+mj-cs"/>
            </a:endParaRPr>
          </a:p>
        </p:txBody>
      </p:sp>
      <p:pic>
        <p:nvPicPr>
          <p:cNvPr id="2051" name="Picture 3"/>
          <p:cNvPicPr>
            <a:picLocks noChangeAspect="1" noChangeArrowheads="1"/>
          </p:cNvPicPr>
          <p:nvPr/>
        </p:nvPicPr>
        <p:blipFill>
          <a:blip r:embed="rId3"/>
          <a:srcRect/>
          <a:stretch>
            <a:fillRect/>
          </a:stretch>
        </p:blipFill>
        <p:spPr bwMode="auto">
          <a:xfrm>
            <a:off x="0" y="1"/>
            <a:ext cx="2861620" cy="13093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876256" y="2"/>
            <a:ext cx="2267744" cy="1309334"/>
          </a:xfrm>
          <a:prstGeom prst="rect">
            <a:avLst/>
          </a:prstGeom>
          <a:noFill/>
          <a:ln w="9525">
            <a:noFill/>
            <a:miter lim="800000"/>
            <a:headEnd/>
            <a:tailEnd/>
          </a:ln>
          <a:effectLst/>
        </p:spPr>
      </p:pic>
      <p:sp>
        <p:nvSpPr>
          <p:cNvPr id="12" name="مستطيل 11"/>
          <p:cNvSpPr/>
          <p:nvPr/>
        </p:nvSpPr>
        <p:spPr>
          <a:xfrm>
            <a:off x="2812740" y="44625"/>
            <a:ext cx="4063516" cy="11972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a:t>
            </a:r>
            <a:r>
              <a:rPr lang="ar-DZ" sz="2800" b="1" dirty="0" smtClean="0">
                <a:solidFill>
                  <a:srgbClr val="FF0000"/>
                </a:solidFill>
                <a:cs typeface="Simplified Arabic" pitchFamily="2" charset="-78"/>
              </a:rPr>
              <a:t>-</a:t>
            </a:r>
            <a:r>
              <a:rPr lang="ar-DZ" sz="2800" b="1" dirty="0" smtClean="0">
                <a:solidFill>
                  <a:srgbClr val="FF0000"/>
                </a:solidFill>
              </a:rPr>
              <a:t>اختبار </a:t>
            </a:r>
            <a:r>
              <a:rPr lang="ar-DZ" sz="2800" b="1" dirty="0" err="1" smtClean="0">
                <a:solidFill>
                  <a:srgbClr val="FF0000"/>
                </a:solidFill>
              </a:rPr>
              <a:t>كولمجروف</a:t>
            </a:r>
            <a:r>
              <a:rPr lang="ar-DZ" sz="2800" b="1" dirty="0" smtClean="0">
                <a:solidFill>
                  <a:srgbClr val="FF0000"/>
                </a:solidFill>
              </a:rPr>
              <a:t>- </a:t>
            </a:r>
            <a:r>
              <a:rPr lang="ar-DZ" sz="2800" b="1" dirty="0" err="1" smtClean="0">
                <a:solidFill>
                  <a:srgbClr val="FF0000"/>
                </a:solidFill>
              </a:rPr>
              <a:t>سمرنوف</a:t>
            </a:r>
            <a:r>
              <a:rPr lang="ar-DZ" sz="2800" b="1" dirty="0" smtClean="0">
                <a:solidFill>
                  <a:srgbClr val="FF0000"/>
                </a:solidFill>
              </a:rPr>
              <a:t>  </a:t>
            </a:r>
            <a:r>
              <a:rPr lang="fr-FR" sz="2800" b="1" dirty="0" err="1" smtClean="0">
                <a:solidFill>
                  <a:srgbClr val="FF0000"/>
                </a:solidFill>
              </a:rPr>
              <a:t>Kolmogorove</a:t>
            </a:r>
            <a:r>
              <a:rPr lang="fr-FR" sz="2800" b="1" dirty="0" smtClean="0">
                <a:solidFill>
                  <a:srgbClr val="FF0000"/>
                </a:solidFill>
              </a:rPr>
              <a:t>-Smirnov</a:t>
            </a:r>
            <a:r>
              <a:rPr lang="ar-DZ" sz="2800" b="1" dirty="0" smtClean="0">
                <a:solidFill>
                  <a:srgbClr val="FF0000"/>
                </a:solidFill>
              </a:rPr>
              <a:t>   </a:t>
            </a:r>
            <a:endParaRPr lang="fr-FR" sz="2000" b="1" dirty="0">
              <a:solidFill>
                <a:srgbClr val="FF0000"/>
              </a:solidFill>
            </a:endParaRPr>
          </a:p>
        </p:txBody>
      </p:sp>
      <p:sp>
        <p:nvSpPr>
          <p:cNvPr id="2" name="ZoneTexte 1"/>
          <p:cNvSpPr txBox="1"/>
          <p:nvPr/>
        </p:nvSpPr>
        <p:spPr>
          <a:xfrm>
            <a:off x="251520" y="1844824"/>
            <a:ext cx="8496944" cy="3046988"/>
          </a:xfrm>
          <a:prstGeom prst="rect">
            <a:avLst/>
          </a:prstGeom>
          <a:noFill/>
        </p:spPr>
        <p:txBody>
          <a:bodyPr wrap="square" rtlCol="0">
            <a:spAutoFit/>
          </a:bodyPr>
          <a:lstStyle/>
          <a:p>
            <a:r>
              <a:rPr lang="ar-DZ" sz="2400" b="1" dirty="0" smtClean="0">
                <a:latin typeface="Simplified Arabic" pitchFamily="18" charset="-78"/>
                <a:cs typeface="Simplified Arabic" pitchFamily="18" charset="-78"/>
              </a:rPr>
              <a:t>هو اختبار حسن المطابقة ، وهو اختبار احصائي لا معلمي </a:t>
            </a:r>
            <a:r>
              <a:rPr lang="fr-FR" sz="2400" b="1" dirty="0" smtClean="0">
                <a:latin typeface="Simplified Arabic" pitchFamily="18" charset="-78"/>
                <a:cs typeface="Simplified Arabic" pitchFamily="18" charset="-78"/>
              </a:rPr>
              <a:t>(non </a:t>
            </a:r>
            <a:r>
              <a:rPr lang="fr-FR" sz="2400" b="1" dirty="0" err="1" smtClean="0">
                <a:latin typeface="Simplified Arabic" pitchFamily="18" charset="-78"/>
                <a:cs typeface="Simplified Arabic" pitchFamily="18" charset="-78"/>
              </a:rPr>
              <a:t>parametric</a:t>
            </a:r>
            <a:r>
              <a:rPr lang="fr-FR" sz="2400" b="1" dirty="0" smtClean="0">
                <a:latin typeface="Simplified Arabic" pitchFamily="18" charset="-78"/>
                <a:cs typeface="Simplified Arabic" pitchFamily="18" charset="-78"/>
              </a:rPr>
              <a:t>)</a:t>
            </a:r>
            <a:r>
              <a:rPr lang="ar-DZ" sz="2400" b="1" dirty="0" smtClean="0">
                <a:latin typeface="Simplified Arabic" pitchFamily="18" charset="-78"/>
                <a:cs typeface="Simplified Arabic" pitchFamily="18" charset="-78"/>
              </a:rPr>
              <a:t> ويمكن استخدامه لمقارنة التوزيع الطبيعي مع التوزيع المشاهد ويتم الاختبار بالشكل التالي:</a:t>
            </a:r>
          </a:p>
          <a:p>
            <a:r>
              <a:rPr lang="fr-FR" sz="2400" b="1" dirty="0" smtClean="0">
                <a:latin typeface="Simplified Arabic" pitchFamily="18" charset="-78"/>
                <a:cs typeface="Simplified Arabic" pitchFamily="18" charset="-78"/>
              </a:rPr>
              <a:t>H0</a:t>
            </a:r>
            <a:r>
              <a:rPr lang="ar-DZ" sz="2400" b="1" dirty="0" smtClean="0">
                <a:latin typeface="Simplified Arabic" pitchFamily="18" charset="-78"/>
                <a:cs typeface="Simplified Arabic" pitchFamily="18" charset="-78"/>
              </a:rPr>
              <a:t>: بيانات العينة العشوائية تتبع التوزيع الطبيعي في حالة </a:t>
            </a:r>
            <a:r>
              <a:rPr lang="fr-FR" sz="2400" b="1" dirty="0" err="1" smtClean="0">
                <a:latin typeface="Simplified Arabic" pitchFamily="18" charset="-78"/>
                <a:cs typeface="Simplified Arabic" pitchFamily="18" charset="-78"/>
              </a:rPr>
              <a:t>sig</a:t>
            </a:r>
            <a:r>
              <a:rPr lang="fr-FR" sz="2400" b="1" dirty="0" smtClean="0">
                <a:latin typeface="Simplified Arabic" pitchFamily="18" charset="-78"/>
                <a:cs typeface="Simplified Arabic" pitchFamily="18" charset="-78"/>
              </a:rPr>
              <a:t> &gt; 0,05</a:t>
            </a:r>
            <a:endParaRPr lang="ar-DZ" sz="2400" b="1" dirty="0" smtClean="0">
              <a:latin typeface="Simplified Arabic" pitchFamily="18" charset="-78"/>
              <a:cs typeface="Simplified Arabic" pitchFamily="18" charset="-78"/>
            </a:endParaRPr>
          </a:p>
          <a:p>
            <a:r>
              <a:rPr lang="fr-FR" sz="2400" b="1" dirty="0" smtClean="0">
                <a:latin typeface="Simplified Arabic" pitchFamily="18" charset="-78"/>
                <a:cs typeface="Simplified Arabic" pitchFamily="18" charset="-78"/>
              </a:rPr>
              <a:t>H1</a:t>
            </a:r>
            <a:r>
              <a:rPr lang="ar-DZ" sz="2400" b="1" dirty="0" smtClean="0">
                <a:latin typeface="Simplified Arabic" pitchFamily="18" charset="-78"/>
                <a:cs typeface="Simplified Arabic" pitchFamily="18" charset="-78"/>
              </a:rPr>
              <a:t>: بيانات العينة العشوائية لا تتبع التوزيع الطبيعي</a:t>
            </a:r>
            <a:r>
              <a:rPr lang="fr-FR" sz="2400" b="1" dirty="0" err="1" smtClean="0">
                <a:latin typeface="Simplified Arabic" pitchFamily="18" charset="-78"/>
                <a:cs typeface="Simplified Arabic" pitchFamily="18" charset="-78"/>
              </a:rPr>
              <a:t>sig</a:t>
            </a:r>
            <a:r>
              <a:rPr lang="fr-FR" sz="2400" b="1" dirty="0" smtClean="0">
                <a:latin typeface="Simplified Arabic" pitchFamily="18" charset="-78"/>
                <a:cs typeface="Simplified Arabic" pitchFamily="18" charset="-78"/>
              </a:rPr>
              <a:t> &lt; 0,05 </a:t>
            </a:r>
            <a:endParaRPr lang="ar-DZ" sz="2400" b="1" dirty="0" smtClean="0">
              <a:latin typeface="Simplified Arabic" pitchFamily="18" charset="-78"/>
              <a:cs typeface="Simplified Arabic" pitchFamily="18" charset="-78"/>
            </a:endParaRPr>
          </a:p>
          <a:p>
            <a:r>
              <a:rPr lang="ar-DZ" sz="2400" b="1" dirty="0" smtClean="0">
                <a:latin typeface="Simplified Arabic" pitchFamily="18" charset="-78"/>
                <a:cs typeface="Simplified Arabic" pitchFamily="18" charset="-78"/>
              </a:rPr>
              <a:t>يتم رفض الفرضية العدمية اذا كانت القيمة المحسوبة اكبر من القيمة المجدولة (الحرجة) ، يتم استخدامه في حالات العينة المتصلة والغير المبوبة </a:t>
            </a:r>
          </a:p>
          <a:p>
            <a:endParaRPr lang="fr-FR" sz="24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420061777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mj-cs"/>
              </a:rPr>
              <a:pPr algn="ctr"/>
              <a:t>63</a:t>
            </a:fld>
            <a:endParaRPr lang="ar-SA" sz="2000" b="1" dirty="0">
              <a:solidFill>
                <a:srgbClr val="FF0000"/>
              </a:solidFill>
              <a:cs typeface="+mj-cs"/>
            </a:endParaRPr>
          </a:p>
        </p:txBody>
      </p:sp>
      <p:pic>
        <p:nvPicPr>
          <p:cNvPr id="2051" name="Picture 3"/>
          <p:cNvPicPr>
            <a:picLocks noChangeAspect="1" noChangeArrowheads="1"/>
          </p:cNvPicPr>
          <p:nvPr/>
        </p:nvPicPr>
        <p:blipFill>
          <a:blip r:embed="rId3"/>
          <a:srcRect/>
          <a:stretch>
            <a:fillRect/>
          </a:stretch>
        </p:blipFill>
        <p:spPr bwMode="auto">
          <a:xfrm>
            <a:off x="0" y="1"/>
            <a:ext cx="2861620" cy="13093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876256" y="2"/>
            <a:ext cx="2267744" cy="1309334"/>
          </a:xfrm>
          <a:prstGeom prst="rect">
            <a:avLst/>
          </a:prstGeom>
          <a:noFill/>
          <a:ln w="9525">
            <a:noFill/>
            <a:miter lim="800000"/>
            <a:headEnd/>
            <a:tailEnd/>
          </a:ln>
          <a:effectLst/>
        </p:spPr>
      </p:pic>
      <p:sp>
        <p:nvSpPr>
          <p:cNvPr id="12" name="مستطيل 11"/>
          <p:cNvSpPr/>
          <p:nvPr/>
        </p:nvSpPr>
        <p:spPr>
          <a:xfrm>
            <a:off x="2812740" y="44625"/>
            <a:ext cx="4063516" cy="11972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a:t>
            </a:r>
            <a:r>
              <a:rPr lang="ar-DZ" sz="2800" b="1" dirty="0" smtClean="0">
                <a:solidFill>
                  <a:srgbClr val="FF0000"/>
                </a:solidFill>
                <a:cs typeface="Simplified Arabic" pitchFamily="2" charset="-78"/>
              </a:rPr>
              <a:t>-</a:t>
            </a:r>
            <a:r>
              <a:rPr lang="ar-DZ" sz="2800" b="1" dirty="0" smtClean="0">
                <a:solidFill>
                  <a:srgbClr val="FF0000"/>
                </a:solidFill>
              </a:rPr>
              <a:t>اختبار </a:t>
            </a:r>
            <a:r>
              <a:rPr lang="ar-DZ" sz="2800" b="1" dirty="0" err="1" smtClean="0">
                <a:solidFill>
                  <a:srgbClr val="FF0000"/>
                </a:solidFill>
              </a:rPr>
              <a:t>كولمجروف</a:t>
            </a:r>
            <a:r>
              <a:rPr lang="ar-DZ" sz="2800" b="1" dirty="0" smtClean="0">
                <a:solidFill>
                  <a:srgbClr val="FF0000"/>
                </a:solidFill>
              </a:rPr>
              <a:t>- </a:t>
            </a:r>
            <a:r>
              <a:rPr lang="ar-DZ" sz="2800" b="1" dirty="0" err="1" smtClean="0">
                <a:solidFill>
                  <a:srgbClr val="FF0000"/>
                </a:solidFill>
              </a:rPr>
              <a:t>سمرنوف</a:t>
            </a:r>
            <a:r>
              <a:rPr lang="ar-DZ" sz="2800" b="1" dirty="0" smtClean="0">
                <a:solidFill>
                  <a:srgbClr val="FF0000"/>
                </a:solidFill>
              </a:rPr>
              <a:t>  </a:t>
            </a:r>
            <a:r>
              <a:rPr lang="fr-FR" sz="2800" b="1" dirty="0" err="1" smtClean="0">
                <a:solidFill>
                  <a:srgbClr val="FF0000"/>
                </a:solidFill>
              </a:rPr>
              <a:t>Kolmogorove</a:t>
            </a:r>
            <a:r>
              <a:rPr lang="fr-FR" sz="2800" b="1" dirty="0" smtClean="0">
                <a:solidFill>
                  <a:srgbClr val="FF0000"/>
                </a:solidFill>
              </a:rPr>
              <a:t>-Smirnov</a:t>
            </a:r>
            <a:r>
              <a:rPr lang="ar-DZ" sz="2800" b="1" dirty="0" smtClean="0">
                <a:solidFill>
                  <a:srgbClr val="FF0000"/>
                </a:solidFill>
              </a:rPr>
              <a:t>   </a:t>
            </a:r>
            <a:endParaRPr lang="fr-FR" sz="2000" b="1" dirty="0">
              <a:solidFill>
                <a:srgbClr val="FF0000"/>
              </a:solidFill>
            </a:endParaRPr>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772816"/>
            <a:ext cx="6840760" cy="38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492896"/>
            <a:ext cx="842493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795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mj-cs"/>
              </a:rPr>
              <a:pPr algn="ctr"/>
              <a:t>64</a:t>
            </a:fld>
            <a:endParaRPr lang="ar-SA" sz="2000" b="1" dirty="0">
              <a:solidFill>
                <a:srgbClr val="FF0000"/>
              </a:solidFill>
              <a:cs typeface="+mj-cs"/>
            </a:endParaRPr>
          </a:p>
        </p:txBody>
      </p:sp>
      <p:pic>
        <p:nvPicPr>
          <p:cNvPr id="2051" name="Picture 3"/>
          <p:cNvPicPr>
            <a:picLocks noChangeAspect="1" noChangeArrowheads="1"/>
          </p:cNvPicPr>
          <p:nvPr/>
        </p:nvPicPr>
        <p:blipFill>
          <a:blip r:embed="rId3"/>
          <a:srcRect/>
          <a:stretch>
            <a:fillRect/>
          </a:stretch>
        </p:blipFill>
        <p:spPr bwMode="auto">
          <a:xfrm>
            <a:off x="0" y="1"/>
            <a:ext cx="2861620" cy="13093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876256" y="2"/>
            <a:ext cx="2267744" cy="1309334"/>
          </a:xfrm>
          <a:prstGeom prst="rect">
            <a:avLst/>
          </a:prstGeom>
          <a:noFill/>
          <a:ln w="9525">
            <a:noFill/>
            <a:miter lim="800000"/>
            <a:headEnd/>
            <a:tailEnd/>
          </a:ln>
          <a:effectLst/>
        </p:spPr>
      </p:pic>
      <p:sp>
        <p:nvSpPr>
          <p:cNvPr id="12" name="مستطيل 11"/>
          <p:cNvSpPr/>
          <p:nvPr/>
        </p:nvSpPr>
        <p:spPr>
          <a:xfrm>
            <a:off x="2812740" y="44625"/>
            <a:ext cx="4063516" cy="11972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a:t>
            </a:r>
            <a:r>
              <a:rPr lang="ar-DZ" sz="2800" b="1" dirty="0" smtClean="0">
                <a:solidFill>
                  <a:srgbClr val="FF0000"/>
                </a:solidFill>
                <a:cs typeface="Simplified Arabic" pitchFamily="2" charset="-78"/>
              </a:rPr>
              <a:t>-</a:t>
            </a:r>
            <a:r>
              <a:rPr lang="ar-DZ" sz="2800" b="1" dirty="0" smtClean="0">
                <a:solidFill>
                  <a:srgbClr val="FF0000"/>
                </a:solidFill>
              </a:rPr>
              <a:t>اختبار ات </a:t>
            </a:r>
            <a:r>
              <a:rPr lang="ar-DZ" sz="2800" b="1" dirty="0" err="1" smtClean="0">
                <a:solidFill>
                  <a:srgbClr val="FF0000"/>
                </a:solidFill>
              </a:rPr>
              <a:t>المعلمية</a:t>
            </a:r>
            <a:r>
              <a:rPr lang="ar-DZ" sz="2800" b="1" dirty="0" smtClean="0">
                <a:solidFill>
                  <a:srgbClr val="FF0000"/>
                </a:solidFill>
              </a:rPr>
              <a:t> </a:t>
            </a:r>
            <a:endParaRPr lang="fr-FR" sz="2000" b="1" dirty="0">
              <a:solidFill>
                <a:srgbClr val="FF0000"/>
              </a:solidFill>
            </a:endParaRPr>
          </a:p>
        </p:txBody>
      </p:sp>
      <p:sp>
        <p:nvSpPr>
          <p:cNvPr id="2" name="ZoneTexte 1"/>
          <p:cNvSpPr txBox="1"/>
          <p:nvPr/>
        </p:nvSpPr>
        <p:spPr>
          <a:xfrm>
            <a:off x="251520" y="1844824"/>
            <a:ext cx="8496944" cy="461665"/>
          </a:xfrm>
          <a:prstGeom prst="rect">
            <a:avLst/>
          </a:prstGeom>
          <a:noFill/>
        </p:spPr>
        <p:txBody>
          <a:bodyPr wrap="square" rtlCol="0">
            <a:spAutoFit/>
          </a:bodyPr>
          <a:lstStyle/>
          <a:p>
            <a:r>
              <a:rPr lang="ar-DZ" sz="2400" b="1" dirty="0" smtClean="0">
                <a:latin typeface="Simplified Arabic" pitchFamily="18" charset="-78"/>
                <a:cs typeface="Simplified Arabic" pitchFamily="18" charset="-78"/>
              </a:rPr>
              <a:t>يتم استخدامها في حالة اذا كانت بيانات العينة تتبع التوزيع الطبيعي</a:t>
            </a:r>
            <a:endParaRPr lang="fr-FR" sz="2400" b="1" dirty="0">
              <a:latin typeface="Simplified Arabic" pitchFamily="18" charset="-78"/>
              <a:cs typeface="Simplified Arabic" pitchFamily="18" charset="-78"/>
            </a:endParaRPr>
          </a:p>
        </p:txBody>
      </p:sp>
      <p:sp>
        <p:nvSpPr>
          <p:cNvPr id="7" name="مستطيل 11"/>
          <p:cNvSpPr/>
          <p:nvPr/>
        </p:nvSpPr>
        <p:spPr>
          <a:xfrm>
            <a:off x="251520" y="2564904"/>
            <a:ext cx="8629021" cy="1728192"/>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 </a:t>
            </a:r>
            <a:r>
              <a:rPr lang="ar-DZ" sz="2000" b="1" dirty="0" smtClean="0">
                <a:solidFill>
                  <a:schemeClr val="tx1"/>
                </a:solidFill>
                <a:cs typeface="Simplified Arabic" pitchFamily="2" charset="-78"/>
              </a:rPr>
              <a:t>حساب المتوسطات المرجحة على الفقرات لمعرفة اتجاه أراء المستجوبين</a:t>
            </a:r>
            <a:r>
              <a:rPr lang="fr-FR" sz="2000" b="1" dirty="0" smtClean="0">
                <a:solidFill>
                  <a:schemeClr val="tx1"/>
                </a:solidFill>
                <a:cs typeface="Simplified Arabic" pitchFamily="2" charset="-78"/>
              </a:rPr>
              <a:t> </a:t>
            </a:r>
            <a:r>
              <a:rPr lang="ar-DZ" sz="2000" b="1" dirty="0" smtClean="0">
                <a:solidFill>
                  <a:schemeClr val="tx1"/>
                </a:solidFill>
                <a:cs typeface="Simplified Arabic" pitchFamily="2" charset="-78"/>
              </a:rPr>
              <a:t>باستخدام اختبار </a:t>
            </a:r>
            <a:r>
              <a:rPr lang="fr-FR" sz="2000" b="1" dirty="0">
                <a:solidFill>
                  <a:schemeClr val="tx1"/>
                </a:solidFill>
                <a:cs typeface="Simplified Arabic" pitchFamily="2" charset="-78"/>
              </a:rPr>
              <a:t>t</a:t>
            </a:r>
            <a:r>
              <a:rPr lang="ar-DZ" sz="2000" b="1" dirty="0" smtClean="0">
                <a:solidFill>
                  <a:schemeClr val="tx1"/>
                </a:solidFill>
                <a:cs typeface="Simplified Arabic" pitchFamily="2" charset="-78"/>
              </a:rPr>
              <a:t> وذلك تحت الفرضيتين التاليتين :</a:t>
            </a:r>
          </a:p>
          <a:p>
            <a:pPr algn="just"/>
            <a:r>
              <a:rPr lang="fr-FR" sz="2000" b="1" dirty="0" smtClean="0">
                <a:solidFill>
                  <a:schemeClr val="tx1"/>
                </a:solidFill>
                <a:cs typeface="Simplified Arabic" pitchFamily="2" charset="-78"/>
              </a:rPr>
              <a:t>H0</a:t>
            </a:r>
            <a:r>
              <a:rPr lang="ar-DZ" sz="2000" b="1" dirty="0" smtClean="0">
                <a:solidFill>
                  <a:schemeClr val="tx1"/>
                </a:solidFill>
                <a:cs typeface="Simplified Arabic" pitchFamily="2" charset="-78"/>
              </a:rPr>
              <a:t>: متوسط درجة الاجابة للفقرة  محايد :  </a:t>
            </a:r>
            <a:r>
              <a:rPr lang="fr-FR" sz="2000" b="1" dirty="0" err="1" smtClean="0">
                <a:solidFill>
                  <a:schemeClr val="tx1"/>
                </a:solidFill>
                <a:cs typeface="Simplified Arabic" pitchFamily="2" charset="-78"/>
              </a:rPr>
              <a:t>sig</a:t>
            </a:r>
            <a:r>
              <a:rPr lang="fr-FR" sz="2000" b="1" dirty="0" smtClean="0">
                <a:solidFill>
                  <a:schemeClr val="tx1"/>
                </a:solidFill>
                <a:cs typeface="Simplified Arabic" pitchFamily="2" charset="-78"/>
              </a:rPr>
              <a:t>&gt;0,05</a:t>
            </a:r>
            <a:endParaRPr lang="ar-DZ" sz="2000" b="1" dirty="0" smtClean="0">
              <a:solidFill>
                <a:schemeClr val="tx1"/>
              </a:solidFill>
              <a:cs typeface="Simplified Arabic" pitchFamily="2" charset="-78"/>
            </a:endParaRPr>
          </a:p>
          <a:p>
            <a:pPr algn="just"/>
            <a:r>
              <a:rPr lang="fr-FR" sz="2000" b="1" dirty="0" smtClean="0">
                <a:solidFill>
                  <a:schemeClr val="tx1"/>
                </a:solidFill>
                <a:cs typeface="Simplified Arabic" pitchFamily="2" charset="-78"/>
              </a:rPr>
              <a:t>H1</a:t>
            </a:r>
            <a:r>
              <a:rPr lang="ar-DZ" sz="2000" b="1" dirty="0" smtClean="0">
                <a:solidFill>
                  <a:schemeClr val="tx1"/>
                </a:solidFill>
                <a:cs typeface="Simplified Arabic" pitchFamily="2" charset="-78"/>
              </a:rPr>
              <a:t>: متوسط درجة الاجابة للفقرة غير محايد: </a:t>
            </a:r>
            <a:r>
              <a:rPr lang="fr-FR" sz="2000" b="1" dirty="0" err="1" smtClean="0">
                <a:solidFill>
                  <a:schemeClr val="tx1"/>
                </a:solidFill>
                <a:cs typeface="Simplified Arabic" pitchFamily="2" charset="-78"/>
              </a:rPr>
              <a:t>sig</a:t>
            </a:r>
            <a:r>
              <a:rPr lang="fr-FR" sz="2000" b="1" dirty="0" smtClean="0">
                <a:solidFill>
                  <a:schemeClr val="tx1"/>
                </a:solidFill>
                <a:cs typeface="Simplified Arabic" pitchFamily="2" charset="-78"/>
              </a:rPr>
              <a:t>&lt;0,05</a:t>
            </a:r>
            <a:endParaRPr lang="ar-DZ" sz="2000" b="1" dirty="0" smtClean="0">
              <a:solidFill>
                <a:schemeClr val="tx1"/>
              </a:solidFill>
              <a:cs typeface="Simplified Arabic" pitchFamily="2" charset="-78"/>
            </a:endParaRPr>
          </a:p>
          <a:p>
            <a:pPr algn="just"/>
            <a:endParaRPr lang="fr-FR" sz="2000" b="1" dirty="0">
              <a:solidFill>
                <a:srgbClr val="FF0000"/>
              </a:solidFill>
            </a:endParaRPr>
          </a:p>
        </p:txBody>
      </p:sp>
    </p:spTree>
    <p:extLst>
      <p:ext uri="{BB962C8B-B14F-4D97-AF65-F5344CB8AC3E}">
        <p14:creationId xmlns:p14="http://schemas.microsoft.com/office/powerpoint/2010/main" val="338478521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96" y="-27384"/>
            <a:ext cx="9035480" cy="68133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0B34F065-1154-456A-91E3-76DE8E75E17B}" type="slidenum">
              <a:rPr lang="ar-SA" smtClean="0"/>
              <a:pPr/>
              <a:t>65</a:t>
            </a:fld>
            <a:endParaRPr lang="ar-SA"/>
          </a:p>
        </p:txBody>
      </p:sp>
      <p:sp>
        <p:nvSpPr>
          <p:cNvPr id="6" name="Rectangle 5"/>
          <p:cNvSpPr/>
          <p:nvPr/>
        </p:nvSpPr>
        <p:spPr>
          <a:xfrm>
            <a:off x="251520" y="188640"/>
            <a:ext cx="8676456" cy="461665"/>
          </a:xfrm>
          <a:prstGeom prst="rect">
            <a:avLst/>
          </a:prstGeom>
        </p:spPr>
        <p:txBody>
          <a:bodyPr wrap="square">
            <a:spAutoFit/>
          </a:bodyPr>
          <a:lstStyle/>
          <a:p>
            <a:pPr algn="ctr"/>
            <a:r>
              <a:rPr lang="ar-DZ" sz="2400" b="1" dirty="0">
                <a:solidFill>
                  <a:srgbClr val="FF0000"/>
                </a:solidFill>
                <a:latin typeface="Simplified Arabic" pitchFamily="18" charset="-78"/>
                <a:cs typeface="Simplified Arabic" pitchFamily="18" charset="-78"/>
              </a:rPr>
              <a:t>نحصل على جدول الاتجاهات للمحاور الثلاثة في صورة نهائية كما يلي: </a:t>
            </a:r>
            <a:endParaRPr lang="fr-FR" sz="2400" b="1" dirty="0">
              <a:solidFill>
                <a:srgbClr val="FF0000"/>
              </a:solidFill>
              <a:latin typeface="Simplified Arabic" pitchFamily="18" charset="-78"/>
              <a:cs typeface="Simplified Arabic" pitchFamily="18" charset="-78"/>
            </a:endParaRPr>
          </a:p>
        </p:txBody>
      </p:sp>
      <p:graphicFrame>
        <p:nvGraphicFramePr>
          <p:cNvPr id="7" name="Tableau 6"/>
          <p:cNvGraphicFramePr>
            <a:graphicFrameLocks noGrp="1"/>
          </p:cNvGraphicFramePr>
          <p:nvPr>
            <p:extLst>
              <p:ext uri="{D42A27DB-BD31-4B8C-83A1-F6EECF244321}">
                <p14:modId xmlns:p14="http://schemas.microsoft.com/office/powerpoint/2010/main" val="392343628"/>
              </p:ext>
            </p:extLst>
          </p:nvPr>
        </p:nvGraphicFramePr>
        <p:xfrm>
          <a:off x="279557" y="1556793"/>
          <a:ext cx="8648419" cy="3672405"/>
        </p:xfrm>
        <a:graphic>
          <a:graphicData uri="http://schemas.openxmlformats.org/drawingml/2006/table">
            <a:tbl>
              <a:tblPr firstRow="1" bandRow="1">
                <a:tableStyleId>{5DA37D80-6434-44D0-A028-1B22A696006F}</a:tableStyleId>
              </a:tblPr>
              <a:tblGrid>
                <a:gridCol w="2048310"/>
                <a:gridCol w="1137950"/>
                <a:gridCol w="986224"/>
                <a:gridCol w="1517266"/>
                <a:gridCol w="1137950"/>
                <a:gridCol w="1820719"/>
              </a:tblGrid>
              <a:tr h="734481">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الاتجاه</a:t>
                      </a:r>
                      <a:endParaRPr lang="fr-FR" sz="1800" b="1" kern="1200" dirty="0">
                        <a:solidFill>
                          <a:schemeClr val="tx1"/>
                        </a:solidFill>
                        <a:latin typeface="Simplified Arabic" pitchFamily="18" charset="-78"/>
                        <a:ea typeface="+mn-ea"/>
                        <a:cs typeface="Simplified Arabic" pitchFamily="18" charset="-78"/>
                      </a:endParaRPr>
                    </a:p>
                  </a:txBody>
                  <a:tcPr>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الاحتمال</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قيمة </a:t>
                      </a:r>
                      <a:r>
                        <a:rPr lang="fr-FR" sz="1800" b="1" kern="1200" dirty="0" smtClean="0">
                          <a:solidFill>
                            <a:schemeClr val="tx1"/>
                          </a:solidFill>
                          <a:latin typeface="Simplified Arabic" pitchFamily="18" charset="-78"/>
                          <a:ea typeface="+mn-ea"/>
                          <a:cs typeface="Simplified Arabic" pitchFamily="18" charset="-78"/>
                        </a:rPr>
                        <a:t>t </a:t>
                      </a:r>
                      <a:r>
                        <a:rPr lang="ar-DZ" sz="1800" b="1" kern="1200" dirty="0" smtClean="0">
                          <a:solidFill>
                            <a:schemeClr val="tx1"/>
                          </a:solidFill>
                          <a:latin typeface="Simplified Arabic" pitchFamily="18" charset="-78"/>
                          <a:ea typeface="+mn-ea"/>
                          <a:cs typeface="Simplified Arabic" pitchFamily="18" charset="-78"/>
                        </a:rPr>
                        <a:t> المحسوبة</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الانحراف المعياري</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المتوسط  المرجح</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المحور الاول</a:t>
                      </a:r>
                      <a:endParaRPr lang="fr-FR" sz="1800" b="1" kern="1200" dirty="0">
                        <a:solidFill>
                          <a:schemeClr val="tx1"/>
                        </a:solidFill>
                        <a:latin typeface="Simplified Arabic" pitchFamily="18" charset="-78"/>
                        <a:ea typeface="+mn-ea"/>
                        <a:cs typeface="Simplified Arabic" pitchFamily="18" charset="-78"/>
                      </a:endParaRPr>
                    </a:p>
                  </a:txBody>
                  <a:tcPr/>
                </a:tc>
              </a:tr>
              <a:tr h="734481">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موافق بشدة</a:t>
                      </a:r>
                      <a:endParaRPr lang="fr-FR" sz="1800" b="1" kern="1200" dirty="0">
                        <a:solidFill>
                          <a:schemeClr val="tx1"/>
                        </a:solidFill>
                        <a:latin typeface="Simplified Arabic" pitchFamily="18" charset="-78"/>
                        <a:ea typeface="+mn-ea"/>
                        <a:cs typeface="Simplified Arabic" pitchFamily="18" charset="-78"/>
                      </a:endParaRPr>
                    </a:p>
                  </a:txBody>
                  <a:tcPr>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0,00</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10,18</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0,776</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4,25</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المنتج يتميز بالرونق</a:t>
                      </a:r>
                      <a:endParaRPr lang="fr-FR" sz="1800" b="1" kern="1200" dirty="0">
                        <a:solidFill>
                          <a:schemeClr val="tx1"/>
                        </a:solidFill>
                        <a:latin typeface="Simplified Arabic" pitchFamily="18" charset="-78"/>
                        <a:ea typeface="+mn-ea"/>
                        <a:cs typeface="Simplified Arabic" pitchFamily="18" charset="-78"/>
                      </a:endParaRPr>
                    </a:p>
                  </a:txBody>
                  <a:tcPr/>
                </a:tc>
              </a:tr>
              <a:tr h="73448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b="1" kern="1200" dirty="0" smtClean="0">
                          <a:solidFill>
                            <a:schemeClr val="tx1"/>
                          </a:solidFill>
                          <a:latin typeface="Simplified Arabic" pitchFamily="18" charset="-78"/>
                          <a:ea typeface="+mn-ea"/>
                          <a:cs typeface="Simplified Arabic" pitchFamily="18" charset="-78"/>
                        </a:rPr>
                        <a:t>موافق بشدة</a:t>
                      </a:r>
                      <a:endParaRPr lang="fr-FR" sz="1800" b="1" kern="1200" dirty="0" smtClean="0">
                        <a:solidFill>
                          <a:schemeClr val="tx1"/>
                        </a:solidFill>
                        <a:latin typeface="Simplified Arabic" pitchFamily="18" charset="-78"/>
                        <a:ea typeface="+mn-ea"/>
                        <a:cs typeface="Simplified Arabic" pitchFamily="18" charset="-78"/>
                      </a:endParaRPr>
                    </a:p>
                    <a:p>
                      <a:pPr marL="0" algn="r" defTabSz="914400" rtl="1" eaLnBrk="1" latinLnBrk="0" hangingPunct="1"/>
                      <a:endParaRPr lang="fr-FR" sz="1800" b="1" kern="1200" dirty="0">
                        <a:solidFill>
                          <a:schemeClr val="tx1"/>
                        </a:solidFill>
                        <a:latin typeface="Simplified Arabic" pitchFamily="18" charset="-78"/>
                        <a:ea typeface="+mn-ea"/>
                        <a:cs typeface="Simplified Arabic" pitchFamily="18" charset="-78"/>
                      </a:endParaRPr>
                    </a:p>
                  </a:txBody>
                  <a:tcPr>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0,00</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9,63</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0,853</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4,30</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المنتج يتميز بالجودة</a:t>
                      </a:r>
                      <a:endParaRPr lang="fr-FR" sz="1800" b="1" kern="1200" dirty="0">
                        <a:solidFill>
                          <a:schemeClr val="tx1"/>
                        </a:solidFill>
                        <a:latin typeface="Simplified Arabic" pitchFamily="18" charset="-78"/>
                        <a:ea typeface="+mn-ea"/>
                        <a:cs typeface="Simplified Arabic" pitchFamily="18" charset="-78"/>
                      </a:endParaRPr>
                    </a:p>
                  </a:txBody>
                  <a:tcPr/>
                </a:tc>
              </a:tr>
              <a:tr h="73448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b="1" kern="1200" dirty="0" smtClean="0">
                          <a:solidFill>
                            <a:schemeClr val="tx1"/>
                          </a:solidFill>
                          <a:latin typeface="Simplified Arabic" pitchFamily="18" charset="-78"/>
                          <a:ea typeface="+mn-ea"/>
                          <a:cs typeface="Simplified Arabic" pitchFamily="18" charset="-78"/>
                        </a:rPr>
                        <a:t>موافق </a:t>
                      </a:r>
                      <a:endParaRPr lang="fr-FR" sz="1800" b="1" kern="1200" dirty="0" smtClean="0">
                        <a:solidFill>
                          <a:schemeClr val="tx1"/>
                        </a:solidFill>
                        <a:latin typeface="Simplified Arabic" pitchFamily="18" charset="-78"/>
                        <a:ea typeface="+mn-ea"/>
                        <a:cs typeface="Simplified Arabic" pitchFamily="18" charset="-78"/>
                      </a:endParaRPr>
                    </a:p>
                    <a:p>
                      <a:pPr marL="0" algn="r" defTabSz="914400" rtl="1" eaLnBrk="1" latinLnBrk="0" hangingPunct="1"/>
                      <a:endParaRPr lang="fr-FR" sz="1800" b="1" kern="1200" dirty="0">
                        <a:solidFill>
                          <a:schemeClr val="tx1"/>
                        </a:solidFill>
                        <a:latin typeface="Simplified Arabic" pitchFamily="18" charset="-78"/>
                        <a:ea typeface="+mn-ea"/>
                        <a:cs typeface="Simplified Arabic" pitchFamily="18" charset="-78"/>
                      </a:endParaRPr>
                    </a:p>
                  </a:txBody>
                  <a:tcPr>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0,00</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6,73</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0,986</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4,05</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المنتج يتميز بالكفاءة</a:t>
                      </a:r>
                      <a:endParaRPr lang="fr-FR" sz="1800" b="1" kern="1200" dirty="0">
                        <a:solidFill>
                          <a:schemeClr val="tx1"/>
                        </a:solidFill>
                        <a:latin typeface="Simplified Arabic" pitchFamily="18" charset="-78"/>
                        <a:ea typeface="+mn-ea"/>
                        <a:cs typeface="Simplified Arabic" pitchFamily="18" charset="-78"/>
                      </a:endParaRPr>
                    </a:p>
                  </a:txBody>
                  <a:tcPr/>
                </a:tc>
              </a:tr>
              <a:tr h="73448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b="1" kern="1200" dirty="0" smtClean="0">
                          <a:solidFill>
                            <a:schemeClr val="tx1"/>
                          </a:solidFill>
                          <a:latin typeface="Simplified Arabic" pitchFamily="18" charset="-78"/>
                          <a:ea typeface="+mn-ea"/>
                          <a:cs typeface="Simplified Arabic" pitchFamily="18" charset="-78"/>
                        </a:rPr>
                        <a:t>موافق بشدة</a:t>
                      </a:r>
                      <a:endParaRPr lang="fr-FR" sz="1800" b="1" kern="1200" dirty="0" smtClean="0">
                        <a:solidFill>
                          <a:schemeClr val="tx1"/>
                        </a:solidFill>
                        <a:latin typeface="Simplified Arabic" pitchFamily="18" charset="-78"/>
                        <a:ea typeface="+mn-ea"/>
                        <a:cs typeface="Simplified Arabic" pitchFamily="18" charset="-78"/>
                      </a:endParaRPr>
                    </a:p>
                    <a:p>
                      <a:pPr marL="0" algn="r" defTabSz="914400" rtl="1" eaLnBrk="1" latinLnBrk="0" hangingPunct="1"/>
                      <a:endParaRPr lang="fr-FR" sz="1800" b="1" kern="1200" dirty="0">
                        <a:solidFill>
                          <a:schemeClr val="tx1"/>
                        </a:solidFill>
                        <a:latin typeface="Simplified Arabic" pitchFamily="18" charset="-78"/>
                        <a:ea typeface="+mn-ea"/>
                        <a:cs typeface="Simplified Arabic" pitchFamily="18" charset="-78"/>
                      </a:endParaRPr>
                    </a:p>
                  </a:txBody>
                  <a:tcPr>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0,00</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9,82</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0,772</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4,20</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تقدير المنتج</a:t>
                      </a:r>
                      <a:endParaRPr lang="fr-FR" sz="1800" b="1" kern="1200" dirty="0">
                        <a:solidFill>
                          <a:schemeClr val="tx1"/>
                        </a:solidFill>
                        <a:latin typeface="Simplified Arabic" pitchFamily="18" charset="-78"/>
                        <a:ea typeface="+mn-ea"/>
                        <a:cs typeface="Simplified Arabic" pitchFamily="18" charset="-78"/>
                      </a:endParaRPr>
                    </a:p>
                  </a:txBody>
                  <a:tcPr/>
                </a:tc>
              </a:tr>
            </a:tbl>
          </a:graphicData>
        </a:graphic>
      </p:graphicFrame>
      <p:sp>
        <p:nvSpPr>
          <p:cNvPr id="2" name="ZoneTexte 1"/>
          <p:cNvSpPr txBox="1"/>
          <p:nvPr/>
        </p:nvSpPr>
        <p:spPr>
          <a:xfrm>
            <a:off x="251520" y="5373216"/>
            <a:ext cx="8648419" cy="830997"/>
          </a:xfrm>
          <a:prstGeom prst="rect">
            <a:avLst/>
          </a:prstGeom>
          <a:noFill/>
        </p:spPr>
        <p:txBody>
          <a:bodyPr wrap="square" rtlCol="0">
            <a:spAutoFit/>
          </a:bodyPr>
          <a:lstStyle/>
          <a:p>
            <a:r>
              <a:rPr lang="ar-DZ" sz="2000" b="1" dirty="0">
                <a:solidFill>
                  <a:srgbClr val="FF0000"/>
                </a:solidFill>
                <a:latin typeface="Simplified Arabic" pitchFamily="18" charset="-78"/>
                <a:cs typeface="Simplified Arabic" pitchFamily="18" charset="-78"/>
              </a:rPr>
              <a:t>ملا حظة </a:t>
            </a:r>
            <a:r>
              <a:rPr lang="ar-DZ" sz="2400" b="1" dirty="0" smtClean="0">
                <a:latin typeface="Simplified Arabic" pitchFamily="18" charset="-78"/>
                <a:cs typeface="Simplified Arabic" pitchFamily="18" charset="-78"/>
              </a:rPr>
              <a:t>في حالة الاحتمال </a:t>
            </a:r>
            <a:r>
              <a:rPr lang="fr-FR" sz="2400" b="1" dirty="0" smtClean="0">
                <a:latin typeface="Simplified Arabic" pitchFamily="18" charset="-78"/>
                <a:cs typeface="Simplified Arabic" pitchFamily="18" charset="-78"/>
              </a:rPr>
              <a:t>(</a:t>
            </a:r>
            <a:r>
              <a:rPr lang="fr-FR" sz="2400" b="1" dirty="0" err="1" smtClean="0">
                <a:latin typeface="Simplified Arabic" pitchFamily="18" charset="-78"/>
                <a:cs typeface="Simplified Arabic" pitchFamily="18" charset="-78"/>
              </a:rPr>
              <a:t>sig</a:t>
            </a:r>
            <a:r>
              <a:rPr lang="fr-FR" sz="2400" b="1" dirty="0" smtClean="0">
                <a:latin typeface="Simplified Arabic" pitchFamily="18" charset="-78"/>
                <a:cs typeface="Simplified Arabic" pitchFamily="18" charset="-78"/>
              </a:rPr>
              <a:t>)</a:t>
            </a:r>
            <a:r>
              <a:rPr lang="ar-DZ" sz="2400" b="1" dirty="0" smtClean="0">
                <a:latin typeface="Simplified Arabic" pitchFamily="18" charset="-78"/>
                <a:cs typeface="Simplified Arabic" pitchFamily="18" charset="-78"/>
              </a:rPr>
              <a:t> اكبر من 0,05 فإننا نقبل نرفض </a:t>
            </a:r>
            <a:r>
              <a:rPr lang="fr-FR" sz="2400" b="1" dirty="0" smtClean="0">
                <a:latin typeface="Simplified Arabic" pitchFamily="18" charset="-78"/>
                <a:cs typeface="Simplified Arabic" pitchFamily="18" charset="-78"/>
              </a:rPr>
              <a:t>H0</a:t>
            </a:r>
            <a:r>
              <a:rPr lang="ar-DZ" sz="2400" b="1" dirty="0" smtClean="0">
                <a:latin typeface="Simplified Arabic" pitchFamily="18" charset="-78"/>
                <a:cs typeface="Simplified Arabic" pitchFamily="18" charset="-78"/>
              </a:rPr>
              <a:t> ونقبل </a:t>
            </a:r>
            <a:r>
              <a:rPr lang="fr-FR" sz="2400" b="1" dirty="0" smtClean="0">
                <a:latin typeface="Simplified Arabic" pitchFamily="18" charset="-78"/>
                <a:cs typeface="Simplified Arabic" pitchFamily="18" charset="-78"/>
              </a:rPr>
              <a:t>H1</a:t>
            </a:r>
            <a:r>
              <a:rPr lang="ar-DZ" sz="2400" b="1" dirty="0" smtClean="0">
                <a:latin typeface="Simplified Arabic" pitchFamily="18" charset="-78"/>
                <a:cs typeface="Simplified Arabic" pitchFamily="18" charset="-78"/>
              </a:rPr>
              <a:t> ـ أي ان متوسط الاجابة لا يختلف عن الدرجة المحايدة وبذلك يكون الاتجاه محايد</a:t>
            </a:r>
            <a:endParaRPr lang="fr-FR" sz="2400" b="1" dirty="0">
              <a:latin typeface="Simplified Arabic" pitchFamily="18" charset="-78"/>
              <a:cs typeface="Simplified Arabic" pitchFamily="18" charset="-78"/>
            </a:endParaRPr>
          </a:p>
        </p:txBody>
      </p:sp>
      <p:sp>
        <p:nvSpPr>
          <p:cNvPr id="9" name="ZoneTexte 8"/>
          <p:cNvSpPr txBox="1"/>
          <p:nvPr/>
        </p:nvSpPr>
        <p:spPr>
          <a:xfrm>
            <a:off x="279557" y="908720"/>
            <a:ext cx="8648419" cy="461665"/>
          </a:xfrm>
          <a:prstGeom prst="rect">
            <a:avLst/>
          </a:prstGeom>
          <a:noFill/>
        </p:spPr>
        <p:txBody>
          <a:bodyPr wrap="square" rtlCol="0">
            <a:spAutoFit/>
          </a:bodyPr>
          <a:lstStyle/>
          <a:p>
            <a:r>
              <a:rPr lang="ar-DZ" sz="2400" b="1" dirty="0" smtClean="0">
                <a:latin typeface="Simplified Arabic" pitchFamily="18" charset="-78"/>
                <a:cs typeface="Simplified Arabic" pitchFamily="18" charset="-78"/>
              </a:rPr>
              <a:t>بالنسبة لفقرات المحور الأول:</a:t>
            </a:r>
            <a:endParaRPr lang="fr-FR" sz="24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32963263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96" y="-27384"/>
            <a:ext cx="9035480" cy="68133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0B34F065-1154-456A-91E3-76DE8E75E17B}" type="slidenum">
              <a:rPr lang="ar-SA" smtClean="0"/>
              <a:pPr/>
              <a:t>66</a:t>
            </a:fld>
            <a:endParaRPr lang="ar-SA"/>
          </a:p>
        </p:txBody>
      </p:sp>
      <p:graphicFrame>
        <p:nvGraphicFramePr>
          <p:cNvPr id="7" name="Tableau 6"/>
          <p:cNvGraphicFramePr>
            <a:graphicFrameLocks noGrp="1"/>
          </p:cNvGraphicFramePr>
          <p:nvPr>
            <p:extLst>
              <p:ext uri="{D42A27DB-BD31-4B8C-83A1-F6EECF244321}">
                <p14:modId xmlns:p14="http://schemas.microsoft.com/office/powerpoint/2010/main" val="1771991099"/>
              </p:ext>
            </p:extLst>
          </p:nvPr>
        </p:nvGraphicFramePr>
        <p:xfrm>
          <a:off x="279557" y="908723"/>
          <a:ext cx="8648419" cy="3672405"/>
        </p:xfrm>
        <a:graphic>
          <a:graphicData uri="http://schemas.openxmlformats.org/drawingml/2006/table">
            <a:tbl>
              <a:tblPr firstRow="1" bandRow="1">
                <a:tableStyleId>{5DA37D80-6434-44D0-A028-1B22A696006F}</a:tableStyleId>
              </a:tblPr>
              <a:tblGrid>
                <a:gridCol w="2048310"/>
                <a:gridCol w="1137950"/>
                <a:gridCol w="986224"/>
                <a:gridCol w="1517266"/>
                <a:gridCol w="1137950"/>
                <a:gridCol w="1820719"/>
              </a:tblGrid>
              <a:tr h="734481">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الاتجاه</a:t>
                      </a:r>
                      <a:endParaRPr lang="fr-FR" sz="1800" b="1" kern="1200" dirty="0">
                        <a:solidFill>
                          <a:schemeClr val="tx1"/>
                        </a:solidFill>
                        <a:latin typeface="Simplified Arabic" pitchFamily="18" charset="-78"/>
                        <a:ea typeface="+mn-ea"/>
                        <a:cs typeface="Simplified Arabic" pitchFamily="18" charset="-78"/>
                      </a:endParaRPr>
                    </a:p>
                  </a:txBody>
                  <a:tcPr>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الاحتمال</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قيمة </a:t>
                      </a:r>
                      <a:r>
                        <a:rPr lang="fr-FR" sz="1800" b="1" kern="1200" dirty="0" smtClean="0">
                          <a:solidFill>
                            <a:schemeClr val="tx1"/>
                          </a:solidFill>
                          <a:latin typeface="Simplified Arabic" pitchFamily="18" charset="-78"/>
                          <a:ea typeface="+mn-ea"/>
                          <a:cs typeface="Simplified Arabic" pitchFamily="18" charset="-78"/>
                        </a:rPr>
                        <a:t>t </a:t>
                      </a:r>
                      <a:r>
                        <a:rPr lang="ar-DZ" sz="1800" b="1" kern="1200" dirty="0" smtClean="0">
                          <a:solidFill>
                            <a:schemeClr val="tx1"/>
                          </a:solidFill>
                          <a:latin typeface="Simplified Arabic" pitchFamily="18" charset="-78"/>
                          <a:ea typeface="+mn-ea"/>
                          <a:cs typeface="Simplified Arabic" pitchFamily="18" charset="-78"/>
                        </a:rPr>
                        <a:t> المحسوبة</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الانحراف المعياري</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المتوسط  المرجح</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المحور الاول</a:t>
                      </a:r>
                      <a:endParaRPr lang="fr-FR" sz="1800" b="1" kern="1200" dirty="0">
                        <a:solidFill>
                          <a:schemeClr val="tx1"/>
                        </a:solidFill>
                        <a:latin typeface="Simplified Arabic" pitchFamily="18" charset="-78"/>
                        <a:ea typeface="+mn-ea"/>
                        <a:cs typeface="Simplified Arabic" pitchFamily="18" charset="-78"/>
                      </a:endParaRPr>
                    </a:p>
                  </a:txBody>
                  <a:tcPr/>
                </a:tc>
              </a:tr>
              <a:tr h="734481">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موافق بشدة</a:t>
                      </a:r>
                      <a:endParaRPr lang="fr-FR" sz="1800" b="1" kern="1200" dirty="0">
                        <a:solidFill>
                          <a:schemeClr val="tx1"/>
                        </a:solidFill>
                        <a:latin typeface="Simplified Arabic" pitchFamily="18" charset="-78"/>
                        <a:ea typeface="+mn-ea"/>
                        <a:cs typeface="Simplified Arabic" pitchFamily="18" charset="-78"/>
                      </a:endParaRPr>
                    </a:p>
                  </a:txBody>
                  <a:tcPr>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0,00</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10,18</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0,776</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4,25</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المنتج يتميز بالرونق</a:t>
                      </a:r>
                      <a:endParaRPr lang="fr-FR" sz="1800" b="1" kern="1200" dirty="0">
                        <a:solidFill>
                          <a:schemeClr val="tx1"/>
                        </a:solidFill>
                        <a:latin typeface="Simplified Arabic" pitchFamily="18" charset="-78"/>
                        <a:ea typeface="+mn-ea"/>
                        <a:cs typeface="Simplified Arabic" pitchFamily="18" charset="-78"/>
                      </a:endParaRPr>
                    </a:p>
                  </a:txBody>
                  <a:tcPr/>
                </a:tc>
              </a:tr>
              <a:tr h="73448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b="1" kern="1200" dirty="0" smtClean="0">
                          <a:solidFill>
                            <a:schemeClr val="tx1"/>
                          </a:solidFill>
                          <a:latin typeface="Simplified Arabic" pitchFamily="18" charset="-78"/>
                          <a:ea typeface="+mn-ea"/>
                          <a:cs typeface="Simplified Arabic" pitchFamily="18" charset="-78"/>
                        </a:rPr>
                        <a:t>موافق بشدة</a:t>
                      </a:r>
                      <a:endParaRPr lang="fr-FR" sz="1800" b="1" kern="1200" dirty="0" smtClean="0">
                        <a:solidFill>
                          <a:schemeClr val="tx1"/>
                        </a:solidFill>
                        <a:latin typeface="Simplified Arabic" pitchFamily="18" charset="-78"/>
                        <a:ea typeface="+mn-ea"/>
                        <a:cs typeface="Simplified Arabic" pitchFamily="18" charset="-78"/>
                      </a:endParaRPr>
                    </a:p>
                    <a:p>
                      <a:pPr marL="0" algn="r" defTabSz="914400" rtl="1" eaLnBrk="1" latinLnBrk="0" hangingPunct="1"/>
                      <a:endParaRPr lang="fr-FR" sz="1800" b="1" kern="1200" dirty="0">
                        <a:solidFill>
                          <a:schemeClr val="tx1"/>
                        </a:solidFill>
                        <a:latin typeface="Simplified Arabic" pitchFamily="18" charset="-78"/>
                        <a:ea typeface="+mn-ea"/>
                        <a:cs typeface="Simplified Arabic" pitchFamily="18" charset="-78"/>
                      </a:endParaRPr>
                    </a:p>
                  </a:txBody>
                  <a:tcPr>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0,00</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9,63</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0,853</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4,30</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المنتج يتميز بالجودة</a:t>
                      </a:r>
                      <a:endParaRPr lang="fr-FR" sz="1800" b="1" kern="1200" dirty="0">
                        <a:solidFill>
                          <a:schemeClr val="tx1"/>
                        </a:solidFill>
                        <a:latin typeface="Simplified Arabic" pitchFamily="18" charset="-78"/>
                        <a:ea typeface="+mn-ea"/>
                        <a:cs typeface="Simplified Arabic" pitchFamily="18" charset="-78"/>
                      </a:endParaRPr>
                    </a:p>
                  </a:txBody>
                  <a:tcPr/>
                </a:tc>
              </a:tr>
              <a:tr h="73448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b="1" kern="1200" dirty="0" smtClean="0">
                          <a:solidFill>
                            <a:schemeClr val="tx1"/>
                          </a:solidFill>
                          <a:latin typeface="Simplified Arabic" pitchFamily="18" charset="-78"/>
                          <a:ea typeface="+mn-ea"/>
                          <a:cs typeface="Simplified Arabic" pitchFamily="18" charset="-78"/>
                        </a:rPr>
                        <a:t>موافق </a:t>
                      </a:r>
                      <a:endParaRPr lang="fr-FR" sz="1800" b="1" kern="1200" dirty="0" smtClean="0">
                        <a:solidFill>
                          <a:schemeClr val="tx1"/>
                        </a:solidFill>
                        <a:latin typeface="Simplified Arabic" pitchFamily="18" charset="-78"/>
                        <a:ea typeface="+mn-ea"/>
                        <a:cs typeface="Simplified Arabic" pitchFamily="18" charset="-78"/>
                      </a:endParaRPr>
                    </a:p>
                    <a:p>
                      <a:pPr marL="0" algn="r" defTabSz="914400" rtl="1" eaLnBrk="1" latinLnBrk="0" hangingPunct="1"/>
                      <a:endParaRPr lang="fr-FR" sz="1800" b="1" kern="1200" dirty="0">
                        <a:solidFill>
                          <a:schemeClr val="tx1"/>
                        </a:solidFill>
                        <a:latin typeface="Simplified Arabic" pitchFamily="18" charset="-78"/>
                        <a:ea typeface="+mn-ea"/>
                        <a:cs typeface="Simplified Arabic" pitchFamily="18" charset="-78"/>
                      </a:endParaRPr>
                    </a:p>
                  </a:txBody>
                  <a:tcPr>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0,00</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6,73</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0,986</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4,05</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المنتج يتميز بالكفاءة</a:t>
                      </a:r>
                      <a:endParaRPr lang="fr-FR" sz="1800" b="1" kern="1200" dirty="0">
                        <a:solidFill>
                          <a:schemeClr val="tx1"/>
                        </a:solidFill>
                        <a:latin typeface="Simplified Arabic" pitchFamily="18" charset="-78"/>
                        <a:ea typeface="+mn-ea"/>
                        <a:cs typeface="Simplified Arabic" pitchFamily="18" charset="-78"/>
                      </a:endParaRPr>
                    </a:p>
                  </a:txBody>
                  <a:tcPr/>
                </a:tc>
              </a:tr>
              <a:tr h="73448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1800" b="1" kern="1200" dirty="0" smtClean="0">
                          <a:solidFill>
                            <a:schemeClr val="tx1"/>
                          </a:solidFill>
                          <a:latin typeface="Simplified Arabic" pitchFamily="18" charset="-78"/>
                          <a:ea typeface="+mn-ea"/>
                          <a:cs typeface="Simplified Arabic" pitchFamily="18" charset="-78"/>
                        </a:rPr>
                        <a:t>موافق بشدة</a:t>
                      </a:r>
                      <a:endParaRPr lang="fr-FR" sz="1800" b="1" kern="1200" dirty="0" smtClean="0">
                        <a:solidFill>
                          <a:schemeClr val="tx1"/>
                        </a:solidFill>
                        <a:latin typeface="Simplified Arabic" pitchFamily="18" charset="-78"/>
                        <a:ea typeface="+mn-ea"/>
                        <a:cs typeface="Simplified Arabic" pitchFamily="18" charset="-78"/>
                      </a:endParaRPr>
                    </a:p>
                    <a:p>
                      <a:pPr marL="0" algn="r" defTabSz="914400" rtl="1" eaLnBrk="1" latinLnBrk="0" hangingPunct="1"/>
                      <a:endParaRPr lang="fr-FR" sz="1800" b="1" kern="1200" dirty="0">
                        <a:solidFill>
                          <a:schemeClr val="tx1"/>
                        </a:solidFill>
                        <a:latin typeface="Simplified Arabic" pitchFamily="18" charset="-78"/>
                        <a:ea typeface="+mn-ea"/>
                        <a:cs typeface="Simplified Arabic" pitchFamily="18" charset="-78"/>
                      </a:endParaRPr>
                    </a:p>
                  </a:txBody>
                  <a:tcPr>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0,00</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9,82</a:t>
                      </a:r>
                      <a:endParaRPr lang="fr-FR" sz="1800" b="1" kern="1200" dirty="0">
                        <a:solidFill>
                          <a:schemeClr val="tx1"/>
                        </a:solidFill>
                        <a:latin typeface="Simplified Arabic" pitchFamily="18" charset="-78"/>
                        <a:ea typeface="+mn-ea"/>
                        <a:cs typeface="Simplified Arabic" pitchFamily="18" charset="-78"/>
                      </a:endParaRPr>
                    </a:p>
                  </a:txBody>
                  <a:tcPr>
                    <a:lnL w="12700" cap="flat" cmpd="sng" algn="ctr">
                      <a:solidFill>
                        <a:schemeClr val="tx1"/>
                      </a:solidFill>
                      <a:prstDash val="solid"/>
                      <a:round/>
                      <a:headEnd type="none" w="med" len="med"/>
                      <a:tailEnd type="none" w="med" len="med"/>
                    </a:lnL>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0,772</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fr-FR" sz="1800" b="1" kern="1200" dirty="0" smtClean="0">
                          <a:solidFill>
                            <a:schemeClr val="tx1"/>
                          </a:solidFill>
                          <a:latin typeface="Simplified Arabic" pitchFamily="18" charset="-78"/>
                          <a:ea typeface="+mn-ea"/>
                          <a:cs typeface="Simplified Arabic" pitchFamily="18" charset="-78"/>
                        </a:rPr>
                        <a:t>4,20</a:t>
                      </a:r>
                      <a:endParaRPr lang="fr-FR" sz="1800" b="1" kern="1200" dirty="0">
                        <a:solidFill>
                          <a:schemeClr val="tx1"/>
                        </a:solidFill>
                        <a:latin typeface="Simplified Arabic" pitchFamily="18" charset="-78"/>
                        <a:ea typeface="+mn-ea"/>
                        <a:cs typeface="Simplified Arabic" pitchFamily="18" charset="-78"/>
                      </a:endParaRPr>
                    </a:p>
                  </a:txBody>
                  <a:tcPr/>
                </a:tc>
                <a:tc>
                  <a:txBody>
                    <a:bodyPr/>
                    <a:lstStyle/>
                    <a:p>
                      <a:pPr marL="0" algn="r" defTabSz="914400" rtl="1" eaLnBrk="1" latinLnBrk="0" hangingPunct="1"/>
                      <a:r>
                        <a:rPr lang="ar-DZ" sz="1800" b="1" kern="1200" dirty="0" smtClean="0">
                          <a:solidFill>
                            <a:schemeClr val="tx1"/>
                          </a:solidFill>
                          <a:latin typeface="Simplified Arabic" pitchFamily="18" charset="-78"/>
                          <a:ea typeface="+mn-ea"/>
                          <a:cs typeface="Simplified Arabic" pitchFamily="18" charset="-78"/>
                        </a:rPr>
                        <a:t>تقدير المنتج</a:t>
                      </a:r>
                      <a:endParaRPr lang="fr-FR" sz="1800" b="1" kern="1200" dirty="0">
                        <a:solidFill>
                          <a:schemeClr val="tx1"/>
                        </a:solidFill>
                        <a:latin typeface="Simplified Arabic" pitchFamily="18" charset="-78"/>
                        <a:ea typeface="+mn-ea"/>
                        <a:cs typeface="Simplified Arabic" pitchFamily="18" charset="-78"/>
                      </a:endParaRPr>
                    </a:p>
                  </a:txBody>
                  <a:tcPr/>
                </a:tc>
              </a:tr>
            </a:tbl>
          </a:graphicData>
        </a:graphic>
      </p:graphicFrame>
      <p:sp>
        <p:nvSpPr>
          <p:cNvPr id="2" name="ZoneTexte 1"/>
          <p:cNvSpPr txBox="1"/>
          <p:nvPr/>
        </p:nvSpPr>
        <p:spPr>
          <a:xfrm>
            <a:off x="251520" y="4830251"/>
            <a:ext cx="8648419" cy="830997"/>
          </a:xfrm>
          <a:prstGeom prst="rect">
            <a:avLst/>
          </a:prstGeom>
          <a:noFill/>
        </p:spPr>
        <p:txBody>
          <a:bodyPr wrap="square" rtlCol="0">
            <a:spAutoFit/>
          </a:bodyPr>
          <a:lstStyle/>
          <a:p>
            <a:r>
              <a:rPr lang="ar-DZ" sz="2000" b="1" dirty="0">
                <a:solidFill>
                  <a:srgbClr val="FF0000"/>
                </a:solidFill>
                <a:latin typeface="Simplified Arabic" pitchFamily="18" charset="-78"/>
                <a:cs typeface="Simplified Arabic" pitchFamily="18" charset="-78"/>
              </a:rPr>
              <a:t>ملا حظة </a:t>
            </a:r>
            <a:r>
              <a:rPr lang="ar-DZ" sz="2400" b="1" dirty="0" smtClean="0">
                <a:latin typeface="Simplified Arabic" pitchFamily="18" charset="-78"/>
                <a:cs typeface="Simplified Arabic" pitchFamily="18" charset="-78"/>
              </a:rPr>
              <a:t>في حالة الاحتمال </a:t>
            </a:r>
            <a:r>
              <a:rPr lang="fr-FR" sz="2400" b="1" dirty="0" smtClean="0">
                <a:latin typeface="Simplified Arabic" pitchFamily="18" charset="-78"/>
                <a:cs typeface="Simplified Arabic" pitchFamily="18" charset="-78"/>
              </a:rPr>
              <a:t>(</a:t>
            </a:r>
            <a:r>
              <a:rPr lang="fr-FR" sz="2400" b="1" dirty="0" err="1" smtClean="0">
                <a:latin typeface="Simplified Arabic" pitchFamily="18" charset="-78"/>
                <a:cs typeface="Simplified Arabic" pitchFamily="18" charset="-78"/>
              </a:rPr>
              <a:t>sig</a:t>
            </a:r>
            <a:r>
              <a:rPr lang="fr-FR" sz="2400" b="1" dirty="0" smtClean="0">
                <a:latin typeface="Simplified Arabic" pitchFamily="18" charset="-78"/>
                <a:cs typeface="Simplified Arabic" pitchFamily="18" charset="-78"/>
              </a:rPr>
              <a:t>)</a:t>
            </a:r>
            <a:r>
              <a:rPr lang="ar-DZ" sz="2400" b="1" dirty="0" smtClean="0">
                <a:latin typeface="Simplified Arabic" pitchFamily="18" charset="-78"/>
                <a:cs typeface="Simplified Arabic" pitchFamily="18" charset="-78"/>
              </a:rPr>
              <a:t> اكبر من 0,05 فإننا نقبل نرفض </a:t>
            </a:r>
            <a:r>
              <a:rPr lang="fr-FR" sz="2400" b="1" dirty="0" smtClean="0">
                <a:latin typeface="Simplified Arabic" pitchFamily="18" charset="-78"/>
                <a:cs typeface="Simplified Arabic" pitchFamily="18" charset="-78"/>
              </a:rPr>
              <a:t>H0</a:t>
            </a:r>
            <a:r>
              <a:rPr lang="ar-DZ" sz="2400" b="1" dirty="0" smtClean="0">
                <a:latin typeface="Simplified Arabic" pitchFamily="18" charset="-78"/>
                <a:cs typeface="Simplified Arabic" pitchFamily="18" charset="-78"/>
              </a:rPr>
              <a:t> ونقبل </a:t>
            </a:r>
            <a:r>
              <a:rPr lang="fr-FR" sz="2400" b="1" dirty="0" smtClean="0">
                <a:latin typeface="Simplified Arabic" pitchFamily="18" charset="-78"/>
                <a:cs typeface="Simplified Arabic" pitchFamily="18" charset="-78"/>
              </a:rPr>
              <a:t>H1</a:t>
            </a:r>
            <a:r>
              <a:rPr lang="ar-DZ" sz="2400" b="1" dirty="0" smtClean="0">
                <a:latin typeface="Simplified Arabic" pitchFamily="18" charset="-78"/>
                <a:cs typeface="Simplified Arabic" pitchFamily="18" charset="-78"/>
              </a:rPr>
              <a:t> ـ أي ان متوسط الاجابة لا يختلف عن الدرجة المحايدة وبذلك يكون الاتجاه محايد</a:t>
            </a:r>
            <a:endParaRPr lang="fr-FR" sz="2400" b="1" dirty="0">
              <a:latin typeface="Simplified Arabic" pitchFamily="18" charset="-78"/>
              <a:cs typeface="Simplified Arabic" pitchFamily="18" charset="-78"/>
            </a:endParaRPr>
          </a:p>
        </p:txBody>
      </p:sp>
      <p:sp>
        <p:nvSpPr>
          <p:cNvPr id="9" name="ZoneTexte 8"/>
          <p:cNvSpPr txBox="1"/>
          <p:nvPr/>
        </p:nvSpPr>
        <p:spPr>
          <a:xfrm>
            <a:off x="279557" y="231031"/>
            <a:ext cx="8648419" cy="461665"/>
          </a:xfrm>
          <a:prstGeom prst="rect">
            <a:avLst/>
          </a:prstGeom>
          <a:noFill/>
        </p:spPr>
        <p:txBody>
          <a:bodyPr wrap="square" rtlCol="0">
            <a:spAutoFit/>
          </a:bodyPr>
          <a:lstStyle/>
          <a:p>
            <a:r>
              <a:rPr lang="ar-DZ" sz="2400" b="1" dirty="0" smtClean="0">
                <a:latin typeface="Simplified Arabic" pitchFamily="18" charset="-78"/>
                <a:cs typeface="Simplified Arabic" pitchFamily="18" charset="-78"/>
              </a:rPr>
              <a:t>بالنسبة لفقرات المحور الثاني:</a:t>
            </a:r>
            <a:endParaRPr lang="fr-FR" sz="24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32360333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mj-cs"/>
              </a:rPr>
              <a:pPr algn="ctr"/>
              <a:t>67</a:t>
            </a:fld>
            <a:endParaRPr lang="ar-SA" sz="2000" b="1" dirty="0">
              <a:solidFill>
                <a:srgbClr val="FF0000"/>
              </a:solidFill>
              <a:cs typeface="+mj-cs"/>
            </a:endParaRPr>
          </a:p>
        </p:txBody>
      </p:sp>
      <p:pic>
        <p:nvPicPr>
          <p:cNvPr id="2051" name="Picture 3"/>
          <p:cNvPicPr>
            <a:picLocks noChangeAspect="1" noChangeArrowheads="1"/>
          </p:cNvPicPr>
          <p:nvPr/>
        </p:nvPicPr>
        <p:blipFill>
          <a:blip r:embed="rId3"/>
          <a:srcRect/>
          <a:stretch>
            <a:fillRect/>
          </a:stretch>
        </p:blipFill>
        <p:spPr bwMode="auto">
          <a:xfrm>
            <a:off x="0" y="1"/>
            <a:ext cx="2861620" cy="13093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876256" y="2"/>
            <a:ext cx="2267744" cy="1309334"/>
          </a:xfrm>
          <a:prstGeom prst="rect">
            <a:avLst/>
          </a:prstGeom>
          <a:noFill/>
          <a:ln w="9525">
            <a:noFill/>
            <a:miter lim="800000"/>
            <a:headEnd/>
            <a:tailEnd/>
          </a:ln>
          <a:effectLst/>
        </p:spPr>
      </p:pic>
      <p:sp>
        <p:nvSpPr>
          <p:cNvPr id="12" name="مستطيل 11"/>
          <p:cNvSpPr/>
          <p:nvPr/>
        </p:nvSpPr>
        <p:spPr>
          <a:xfrm>
            <a:off x="3203848" y="44625"/>
            <a:ext cx="3528392" cy="11972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a:t>
            </a:r>
            <a:r>
              <a:rPr lang="ar-DZ" sz="2800" b="1" dirty="0" smtClean="0">
                <a:solidFill>
                  <a:srgbClr val="FF0000"/>
                </a:solidFill>
                <a:cs typeface="Simplified Arabic" pitchFamily="2" charset="-78"/>
              </a:rPr>
              <a:t>-</a:t>
            </a:r>
            <a:r>
              <a:rPr lang="ar-DZ" sz="2800" b="1" dirty="0" smtClean="0">
                <a:solidFill>
                  <a:srgbClr val="FF0000"/>
                </a:solidFill>
              </a:rPr>
              <a:t>اختبار فرضيات الدراسة </a:t>
            </a:r>
            <a:endParaRPr lang="fr-FR" sz="2000" b="1" dirty="0">
              <a:solidFill>
                <a:srgbClr val="FF0000"/>
              </a:solidFill>
            </a:endParaRPr>
          </a:p>
        </p:txBody>
      </p:sp>
      <p:sp>
        <p:nvSpPr>
          <p:cNvPr id="2" name="ZoneTexte 1"/>
          <p:cNvSpPr txBox="1"/>
          <p:nvPr/>
        </p:nvSpPr>
        <p:spPr>
          <a:xfrm>
            <a:off x="107504" y="1844824"/>
            <a:ext cx="8928992" cy="769441"/>
          </a:xfrm>
          <a:prstGeom prst="rect">
            <a:avLst/>
          </a:prstGeom>
          <a:noFill/>
        </p:spPr>
        <p:txBody>
          <a:bodyPr wrap="square" rtlCol="0">
            <a:spAutoFit/>
          </a:bodyPr>
          <a:lstStyle/>
          <a:p>
            <a:r>
              <a:rPr lang="ar-DZ" sz="2200" b="1" dirty="0" smtClean="0">
                <a:latin typeface="Simplified Arabic" pitchFamily="18" charset="-78"/>
                <a:cs typeface="Simplified Arabic" pitchFamily="18" charset="-78"/>
              </a:rPr>
              <a:t>للتأكد من مدى صحة فرضيات الدراسة واختبار العلاقة بين المتغير التابع والمتغير المستقل، نستعين بالعلاقة </a:t>
            </a:r>
            <a:r>
              <a:rPr lang="ar-DZ" sz="2200" b="1" dirty="0" err="1" smtClean="0">
                <a:latin typeface="Simplified Arabic" pitchFamily="18" charset="-78"/>
                <a:cs typeface="Simplified Arabic" pitchFamily="18" charset="-78"/>
              </a:rPr>
              <a:t>الانحدارية</a:t>
            </a:r>
            <a:r>
              <a:rPr lang="ar-DZ" sz="2200" b="1" dirty="0" smtClean="0">
                <a:latin typeface="Simplified Arabic" pitchFamily="18" charset="-78"/>
                <a:cs typeface="Simplified Arabic" pitchFamily="18" charset="-78"/>
              </a:rPr>
              <a:t> ومعامل الارتباط,</a:t>
            </a:r>
            <a:endParaRPr lang="fr-FR" sz="2200" b="1" dirty="0">
              <a:latin typeface="Simplified Arabic" pitchFamily="18" charset="-78"/>
              <a:cs typeface="Simplified Arabic" pitchFamily="18" charset="-78"/>
            </a:endParaRPr>
          </a:p>
        </p:txBody>
      </p:sp>
      <p:sp>
        <p:nvSpPr>
          <p:cNvPr id="7" name="مستطيل 11"/>
          <p:cNvSpPr/>
          <p:nvPr/>
        </p:nvSpPr>
        <p:spPr>
          <a:xfrm>
            <a:off x="0" y="2780928"/>
            <a:ext cx="9144000" cy="2088232"/>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 الفرضية الاولى: </a:t>
            </a:r>
          </a:p>
          <a:p>
            <a:pPr algn="just"/>
            <a:endParaRPr lang="ar-DZ" sz="2000" b="1" dirty="0" smtClean="0">
              <a:solidFill>
                <a:schemeClr val="tx1"/>
              </a:solidFill>
              <a:cs typeface="Simplified Arabic" pitchFamily="2" charset="-78"/>
            </a:endParaRPr>
          </a:p>
          <a:p>
            <a:pPr algn="just"/>
            <a:r>
              <a:rPr lang="fr-FR" sz="2000" b="1" dirty="0" smtClean="0">
                <a:solidFill>
                  <a:schemeClr val="tx1"/>
                </a:solidFill>
                <a:cs typeface="Simplified Arabic" pitchFamily="2" charset="-78"/>
              </a:rPr>
              <a:t>H0</a:t>
            </a:r>
            <a:r>
              <a:rPr lang="ar-DZ" sz="2000" b="1" dirty="0">
                <a:solidFill>
                  <a:schemeClr val="tx1"/>
                </a:solidFill>
                <a:cs typeface="Simplified Arabic" pitchFamily="2" charset="-78"/>
              </a:rPr>
              <a:t>: </a:t>
            </a:r>
            <a:r>
              <a:rPr lang="ar-DZ" sz="2000" b="1" dirty="0" smtClean="0">
                <a:solidFill>
                  <a:schemeClr val="tx1"/>
                </a:solidFill>
                <a:cs typeface="Simplified Arabic" pitchFamily="2" charset="-78"/>
              </a:rPr>
              <a:t>لا توجد </a:t>
            </a:r>
            <a:r>
              <a:rPr lang="ar-DZ" sz="2000" b="1" dirty="0">
                <a:solidFill>
                  <a:schemeClr val="tx1"/>
                </a:solidFill>
                <a:cs typeface="Simplified Arabic" pitchFamily="2" charset="-78"/>
              </a:rPr>
              <a:t>علاقة ذو دلالة احصائية بين عوامل تقدير المنتج الوطني واقتنائه من طرف الزبون </a:t>
            </a:r>
            <a:r>
              <a:rPr lang="fr-FR" sz="2000" b="1" dirty="0" err="1" smtClean="0">
                <a:solidFill>
                  <a:schemeClr val="tx1"/>
                </a:solidFill>
                <a:cs typeface="Simplified Arabic" pitchFamily="2" charset="-78"/>
              </a:rPr>
              <a:t>sig</a:t>
            </a:r>
            <a:r>
              <a:rPr lang="fr-FR" sz="2000" b="1" dirty="0" smtClean="0">
                <a:solidFill>
                  <a:schemeClr val="tx1"/>
                </a:solidFill>
                <a:cs typeface="Simplified Arabic" pitchFamily="2" charset="-78"/>
              </a:rPr>
              <a:t>&gt;0,05</a:t>
            </a:r>
            <a:endParaRPr lang="ar-DZ" sz="2000" b="1" dirty="0" smtClean="0">
              <a:solidFill>
                <a:schemeClr val="tx1"/>
              </a:solidFill>
              <a:cs typeface="Simplified Arabic" pitchFamily="2" charset="-78"/>
            </a:endParaRPr>
          </a:p>
          <a:p>
            <a:pPr algn="just"/>
            <a:endParaRPr lang="ar-DZ" sz="2000" b="1" dirty="0" smtClean="0">
              <a:solidFill>
                <a:schemeClr val="tx1"/>
              </a:solidFill>
              <a:cs typeface="Simplified Arabic" pitchFamily="2" charset="-78"/>
            </a:endParaRPr>
          </a:p>
          <a:p>
            <a:pPr algn="just"/>
            <a:r>
              <a:rPr lang="fr-FR" sz="2000" b="1" dirty="0" smtClean="0">
                <a:solidFill>
                  <a:schemeClr val="tx1"/>
                </a:solidFill>
                <a:cs typeface="Simplified Arabic" pitchFamily="2" charset="-78"/>
              </a:rPr>
              <a:t>H1</a:t>
            </a:r>
            <a:r>
              <a:rPr lang="ar-DZ" sz="2000" b="1" dirty="0" smtClean="0">
                <a:solidFill>
                  <a:schemeClr val="tx1"/>
                </a:solidFill>
                <a:cs typeface="Simplified Arabic" pitchFamily="2" charset="-78"/>
              </a:rPr>
              <a:t>: </a:t>
            </a:r>
            <a:r>
              <a:rPr lang="ar-DZ" sz="2000" b="1" dirty="0">
                <a:solidFill>
                  <a:schemeClr val="tx1"/>
                </a:solidFill>
                <a:cs typeface="Simplified Arabic" pitchFamily="2" charset="-78"/>
              </a:rPr>
              <a:t>توجد علاقة ذو دلالة احصائية بين عوامل تقدير المنتج الوطني واقتنائه من طرف الزبون : </a:t>
            </a:r>
            <a:r>
              <a:rPr lang="fr-FR" sz="2000" b="1" dirty="0" err="1" smtClean="0">
                <a:solidFill>
                  <a:schemeClr val="tx1"/>
                </a:solidFill>
                <a:cs typeface="Simplified Arabic" pitchFamily="2" charset="-78"/>
              </a:rPr>
              <a:t>sig</a:t>
            </a:r>
            <a:r>
              <a:rPr lang="fr-FR" sz="2000" b="1" dirty="0" smtClean="0">
                <a:solidFill>
                  <a:schemeClr val="tx1"/>
                </a:solidFill>
                <a:cs typeface="Simplified Arabic" pitchFamily="2" charset="-78"/>
              </a:rPr>
              <a:t>&lt;0,05</a:t>
            </a:r>
            <a:endParaRPr lang="ar-DZ" sz="2000" b="1" dirty="0" smtClean="0">
              <a:solidFill>
                <a:schemeClr val="tx1"/>
              </a:solidFill>
              <a:cs typeface="Simplified Arabic" pitchFamily="2" charset="-78"/>
            </a:endParaRPr>
          </a:p>
          <a:p>
            <a:pPr algn="just"/>
            <a:endParaRPr lang="fr-FR" sz="2000" b="1" dirty="0">
              <a:solidFill>
                <a:srgbClr val="FF0000"/>
              </a:solidFill>
            </a:endParaRPr>
          </a:p>
        </p:txBody>
      </p:sp>
    </p:spTree>
    <p:extLst>
      <p:ext uri="{BB962C8B-B14F-4D97-AF65-F5344CB8AC3E}">
        <p14:creationId xmlns:p14="http://schemas.microsoft.com/office/powerpoint/2010/main" val="12405836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96" y="-27384"/>
            <a:ext cx="9035480" cy="68133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0B34F065-1154-456A-91E3-76DE8E75E17B}" type="slidenum">
              <a:rPr lang="ar-SA" smtClean="0"/>
              <a:pPr/>
              <a:t>68</a:t>
            </a:fld>
            <a:endParaRPr lang="ar-SA"/>
          </a:p>
        </p:txBody>
      </p:sp>
      <p:sp>
        <p:nvSpPr>
          <p:cNvPr id="2" name="ZoneTexte 1"/>
          <p:cNvSpPr txBox="1"/>
          <p:nvPr/>
        </p:nvSpPr>
        <p:spPr>
          <a:xfrm>
            <a:off x="228419" y="2852936"/>
            <a:ext cx="8648419" cy="3539430"/>
          </a:xfrm>
          <a:prstGeom prst="rect">
            <a:avLst/>
          </a:prstGeom>
          <a:noFill/>
        </p:spPr>
        <p:txBody>
          <a:bodyPr wrap="square" rtlCol="0">
            <a:spAutoFit/>
          </a:bodyPr>
          <a:lstStyle/>
          <a:p>
            <a:r>
              <a:rPr lang="ar-DZ" sz="2000" b="1" dirty="0" smtClean="0">
                <a:solidFill>
                  <a:srgbClr val="FF0000"/>
                </a:solidFill>
                <a:latin typeface="Simplified Arabic" pitchFamily="18" charset="-78"/>
                <a:cs typeface="Simplified Arabic" pitchFamily="18" charset="-78"/>
              </a:rPr>
              <a:t>التفسير:</a:t>
            </a:r>
          </a:p>
          <a:p>
            <a:pPr>
              <a:lnSpc>
                <a:spcPct val="150000"/>
              </a:lnSpc>
            </a:pPr>
            <a:r>
              <a:rPr lang="ar-DZ" sz="2000" b="1" dirty="0" smtClean="0">
                <a:latin typeface="Simplified Arabic" pitchFamily="18" charset="-78"/>
                <a:cs typeface="Simplified Arabic" pitchFamily="18" charset="-78"/>
              </a:rPr>
              <a:t>يبن معامل الارتباط  و درجة قوة العلاقة بين المتغير التابع (اقتناء المنتج) والمتغير المستقل(تقدير المنتج) وهو معنوي اما معامل التحديد فهو يبين الدرجة التفسيرية للمتغير المستقل ـ اما قيمة </a:t>
            </a:r>
            <a:r>
              <a:rPr lang="fr-FR" sz="2000" b="1" dirty="0" smtClean="0">
                <a:latin typeface="Simplified Arabic" pitchFamily="18" charset="-78"/>
                <a:cs typeface="Simplified Arabic" pitchFamily="18" charset="-78"/>
              </a:rPr>
              <a:t>t</a:t>
            </a:r>
            <a:r>
              <a:rPr lang="ar-DZ" sz="2000" b="1" dirty="0" smtClean="0">
                <a:latin typeface="Simplified Arabic" pitchFamily="18" charset="-78"/>
                <a:cs typeface="Simplified Arabic" pitchFamily="18" charset="-78"/>
              </a:rPr>
              <a:t> فتبين معنوية معلمة المتغير المستقل وهو معنوي في مثالنا هذا ، اما قيمة</a:t>
            </a:r>
            <a:r>
              <a:rPr lang="fr-FR" sz="2000" b="1" dirty="0">
                <a:latin typeface="Simplified Arabic" pitchFamily="18" charset="-78"/>
                <a:cs typeface="Simplified Arabic" pitchFamily="18" charset="-78"/>
              </a:rPr>
              <a:t> </a:t>
            </a:r>
            <a:r>
              <a:rPr lang="fr-FR" sz="2000" b="1" dirty="0" smtClean="0">
                <a:latin typeface="Simplified Arabic" pitchFamily="18" charset="-78"/>
                <a:cs typeface="Simplified Arabic" pitchFamily="18" charset="-78"/>
              </a:rPr>
              <a:t>F </a:t>
            </a:r>
            <a:r>
              <a:rPr lang="ar-DZ" sz="2000" b="1" dirty="0" smtClean="0">
                <a:latin typeface="Simplified Arabic" pitchFamily="18" charset="-78"/>
                <a:cs typeface="Simplified Arabic" pitchFamily="18" charset="-78"/>
              </a:rPr>
              <a:t>فتبين معنوية نموذج الانحدار ككل ، وهو معنوي في مثالنا ، ومنه فإننا نرفض الفرضية العدمية ونقبل الفرضية البديلة ومفادها انه </a:t>
            </a:r>
            <a:r>
              <a:rPr lang="ar-DZ" sz="2000" b="1" dirty="0">
                <a:latin typeface="Simplified Arabic" pitchFamily="18" charset="-78"/>
                <a:cs typeface="Simplified Arabic" pitchFamily="18" charset="-78"/>
              </a:rPr>
              <a:t>توجد علاقة ذو دلالة احصائية بين عوامل تقدير المنتج الوطني و وبين درجة اقتنائه من طرف الزبون الجزائري  ومنه الفرضية الاولى فرضية </a:t>
            </a:r>
            <a:r>
              <a:rPr lang="ar-DZ" sz="2000" b="1" dirty="0" smtClean="0">
                <a:latin typeface="Simplified Arabic" pitchFamily="18" charset="-78"/>
                <a:cs typeface="Simplified Arabic" pitchFamily="18" charset="-78"/>
              </a:rPr>
              <a:t>صحيحة,</a:t>
            </a:r>
            <a:endParaRPr lang="ar-DZ" sz="2000" b="1" dirty="0">
              <a:latin typeface="Simplified Arabic" pitchFamily="18" charset="-78"/>
              <a:cs typeface="Simplified Arabic" pitchFamily="18" charset="-78"/>
            </a:endParaRPr>
          </a:p>
          <a:p>
            <a:endParaRPr lang="fr-FR" sz="2400" b="1" dirty="0">
              <a:latin typeface="Simplified Arabic" pitchFamily="18" charset="-78"/>
              <a:cs typeface="Simplified Arabic" pitchFamily="18" charset="-78"/>
            </a:endParaRPr>
          </a:p>
        </p:txBody>
      </p:sp>
      <mc:AlternateContent xmlns:mc="http://schemas.openxmlformats.org/markup-compatibility/2006" xmlns:a14="http://schemas.microsoft.com/office/drawing/2010/main">
        <mc:Choice Requires="a14">
          <p:graphicFrame>
            <p:nvGraphicFramePr>
              <p:cNvPr id="16" name="Tableau 15"/>
              <p:cNvGraphicFramePr>
                <a:graphicFrameLocks noGrp="1"/>
              </p:cNvGraphicFramePr>
              <p:nvPr>
                <p:extLst>
                  <p:ext uri="{D42A27DB-BD31-4B8C-83A1-F6EECF244321}">
                    <p14:modId xmlns:p14="http://schemas.microsoft.com/office/powerpoint/2010/main" val="2869234445"/>
                  </p:ext>
                </p:extLst>
              </p:nvPr>
            </p:nvGraphicFramePr>
            <p:xfrm>
              <a:off x="251520" y="738122"/>
              <a:ext cx="8648419" cy="1682766"/>
            </p:xfrm>
            <a:graphic>
              <a:graphicData uri="http://schemas.openxmlformats.org/drawingml/2006/table">
                <a:tbl>
                  <a:tblPr rtl="1" firstRow="1" firstCol="1" bandRow="1">
                    <a:tableStyleId>{5DA37D80-6434-44D0-A028-1B22A696006F}</a:tableStyleId>
                  </a:tblPr>
                  <a:tblGrid>
                    <a:gridCol w="1621987"/>
                    <a:gridCol w="1099187"/>
                    <a:gridCol w="1099187"/>
                    <a:gridCol w="1110950"/>
                    <a:gridCol w="926663"/>
                    <a:gridCol w="938426"/>
                    <a:gridCol w="938426"/>
                    <a:gridCol w="913593"/>
                  </a:tblGrid>
                  <a:tr h="666123">
                    <a:tc row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المحور</a:t>
                          </a:r>
                          <a:endParaRPr lang="fr-FR" sz="2000" b="1" dirty="0">
                            <a:effectLst/>
                            <a:latin typeface="Traditional Arabic" pitchFamily="18" charset="-78"/>
                            <a:ea typeface="Calibri"/>
                            <a:cs typeface="Traditional Arabic" pitchFamily="18" charset="-78"/>
                          </a:endParaRPr>
                        </a:p>
                      </a:txBody>
                      <a:tcPr marL="68580" marR="68580" marT="0" marB="0"/>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معامل الارتباط بيرسون</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row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معامل </a:t>
                          </a:r>
                          <a:r>
                            <a:rPr lang="ar-DZ" sz="2000" b="1" dirty="0" smtClean="0">
                              <a:effectLst/>
                              <a:latin typeface="Traditional Arabic" pitchFamily="18" charset="-78"/>
                              <a:cs typeface="Traditional Arabic" pitchFamily="18" charset="-78"/>
                            </a:rPr>
                            <a:t>التحديد</a:t>
                          </a:r>
                          <a:r>
                            <a:rPr lang="ar-DZ" sz="2000" b="1" baseline="0" dirty="0" smtClean="0">
                              <a:effectLst/>
                              <a:latin typeface="Traditional Arabic" pitchFamily="18" charset="-78"/>
                              <a:cs typeface="Traditional Arabic" pitchFamily="18" charset="-78"/>
                            </a:rPr>
                            <a:t> </a:t>
                          </a:r>
                          <a14:m>
                            <m:oMath xmlns:m="http://schemas.openxmlformats.org/officeDocument/2006/math">
                              <m:sSup>
                                <m:sSupPr>
                                  <m:ctrlPr>
                                    <a:rPr lang="fr-FR" sz="1800" b="1" i="1" kern="1200" smtClean="0">
                                      <a:solidFill>
                                        <a:schemeClr val="tx1"/>
                                      </a:solidFill>
                                      <a:effectLst/>
                                      <a:latin typeface="Cambria Math"/>
                                      <a:ea typeface="+mn-ea"/>
                                      <a:cs typeface="+mn-cs"/>
                                    </a:rPr>
                                  </m:ctrlPr>
                                </m:sSupPr>
                                <m:e>
                                  <m:r>
                                    <a:rPr lang="fr-FR" sz="1800" b="1" i="1" kern="1200">
                                      <a:solidFill>
                                        <a:schemeClr val="tx1"/>
                                      </a:solidFill>
                                      <a:effectLst/>
                                      <a:latin typeface="Cambria Math"/>
                                      <a:ea typeface="+mn-ea"/>
                                      <a:cs typeface="+mn-cs"/>
                                    </a:rPr>
                                    <m:t>𝑹</m:t>
                                  </m:r>
                                </m:e>
                                <m:sup>
                                  <m:r>
                                    <a:rPr lang="fr-FR" sz="1800" b="1" i="1" kern="1200">
                                      <a:solidFill>
                                        <a:schemeClr val="tx1"/>
                                      </a:solidFill>
                                      <a:effectLst/>
                                      <a:latin typeface="Cambria Math"/>
                                      <a:ea typeface="+mn-ea"/>
                                      <a:cs typeface="+mn-cs"/>
                                    </a:rPr>
                                    <m:t>𝟐</m:t>
                                  </m:r>
                                </m:sup>
                              </m:sSup>
                            </m:oMath>
                          </a14:m>
                          <a:endParaRPr lang="fr-FR" sz="2000" b="1" dirty="0">
                            <a:effectLst/>
                            <a:latin typeface="Traditional Arabic" pitchFamily="18" charset="-78"/>
                            <a:ea typeface="Calibri"/>
                            <a:cs typeface="Traditional Arabic" pitchFamily="18" charset="-78"/>
                          </a:endParaRPr>
                        </a:p>
                      </a:txBody>
                      <a:tcPr marL="68580" marR="68580" marT="0" marB="0"/>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قيمة </a:t>
                          </a:r>
                          <a:r>
                            <a:rPr lang="fr-FR" sz="2000" b="1" dirty="0">
                              <a:effectLst/>
                              <a:latin typeface="Traditional Arabic" pitchFamily="18" charset="-78"/>
                              <a:cs typeface="Traditional Arabic" pitchFamily="18" charset="-78"/>
                            </a:rPr>
                            <a:t>t </a:t>
                          </a:r>
                          <a:r>
                            <a:rPr lang="ar-DZ" sz="2000" b="1" dirty="0" smtClean="0">
                              <a:effectLst/>
                              <a:latin typeface="Traditional Arabic" pitchFamily="18" charset="-78"/>
                              <a:cs typeface="Traditional Arabic" pitchFamily="18" charset="-78"/>
                            </a:rPr>
                            <a:t> </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قيمة </a:t>
                          </a:r>
                          <a:r>
                            <a:rPr lang="fr-FR" sz="2000" b="1" dirty="0">
                              <a:effectLst/>
                              <a:latin typeface="Traditional Arabic" pitchFamily="18" charset="-78"/>
                              <a:cs typeface="Traditional Arabic" pitchFamily="18" charset="-78"/>
                            </a:rPr>
                            <a:t>F</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r>
                  <a:tr h="323937">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 </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dirty="0" err="1">
                              <a:effectLst/>
                              <a:latin typeface="Traditional Arabic" pitchFamily="18" charset="-78"/>
                              <a:cs typeface="Traditional Arabic" pitchFamily="18" charset="-78"/>
                            </a:rPr>
                            <a:t>sig</a:t>
                          </a:r>
                          <a:endParaRPr lang="fr-FR" sz="2000" b="1" dirty="0">
                            <a:effectLst/>
                            <a:latin typeface="Traditional Arabic" pitchFamily="18" charset="-78"/>
                            <a:ea typeface="Calibri"/>
                            <a:cs typeface="Traditional Arabic" pitchFamily="18" charset="-78"/>
                          </a:endParaRPr>
                        </a:p>
                      </a:txBody>
                      <a:tcPr marL="68580" marR="68580" marT="0" marB="0"/>
                    </a:tc>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a:effectLst/>
                              <a:latin typeface="Traditional Arabic" pitchFamily="18" charset="-78"/>
                              <a:cs typeface="Traditional Arabic" pitchFamily="18" charset="-78"/>
                            </a:rPr>
                            <a:t>القيمة </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r>
                  <a:tr h="666123">
                    <a:tc>
                      <a:txBody>
                        <a:bodyPr/>
                        <a:lstStyle/>
                        <a:p>
                          <a:pPr algn="r" rtl="1">
                            <a:lnSpc>
                              <a:spcPct val="115000"/>
                            </a:lnSpc>
                            <a:spcAft>
                              <a:spcPts val="0"/>
                            </a:spcAft>
                          </a:pPr>
                          <a:r>
                            <a:rPr lang="ar-DZ" sz="2000" b="1">
                              <a:effectLst/>
                              <a:latin typeface="Traditional Arabic" pitchFamily="18" charset="-78"/>
                              <a:cs typeface="Traditional Arabic" pitchFamily="18" charset="-78"/>
                            </a:rPr>
                            <a:t>تقدير المنتج الوطني</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0.731</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0.534</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6.59</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43.51</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r>
                </a:tbl>
              </a:graphicData>
            </a:graphic>
          </p:graphicFrame>
        </mc:Choice>
        <mc:Fallback xmlns="">
          <p:graphicFrame>
            <p:nvGraphicFramePr>
              <p:cNvPr id="16" name="Tableau 15"/>
              <p:cNvGraphicFramePr>
                <a:graphicFrameLocks noGrp="1"/>
              </p:cNvGraphicFramePr>
              <p:nvPr>
                <p:extLst>
                  <p:ext uri="{D42A27DB-BD31-4B8C-83A1-F6EECF244321}">
                    <p14:modId xmlns:p14="http://schemas.microsoft.com/office/powerpoint/2010/main" val="2869234445"/>
                  </p:ext>
                </p:extLst>
              </p:nvPr>
            </p:nvGraphicFramePr>
            <p:xfrm>
              <a:off x="251520" y="738122"/>
              <a:ext cx="8648419" cy="1682766"/>
            </p:xfrm>
            <a:graphic>
              <a:graphicData uri="http://schemas.openxmlformats.org/drawingml/2006/table">
                <a:tbl>
                  <a:tblPr rtl="1" firstRow="1" firstCol="1" bandRow="1">
                    <a:tableStyleId>{5DA37D80-6434-44D0-A028-1B22A696006F}</a:tableStyleId>
                  </a:tblPr>
                  <a:tblGrid>
                    <a:gridCol w="1621987"/>
                    <a:gridCol w="1099187"/>
                    <a:gridCol w="1099187"/>
                    <a:gridCol w="1110950"/>
                    <a:gridCol w="926663"/>
                    <a:gridCol w="938426"/>
                    <a:gridCol w="938426"/>
                    <a:gridCol w="913593"/>
                  </a:tblGrid>
                  <a:tr h="666123">
                    <a:tc row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المحور</a:t>
                          </a:r>
                          <a:endParaRPr lang="fr-FR" sz="2000" b="1" dirty="0">
                            <a:effectLst/>
                            <a:latin typeface="Traditional Arabic" pitchFamily="18" charset="-78"/>
                            <a:ea typeface="Calibri"/>
                            <a:cs typeface="Traditional Arabic" pitchFamily="18" charset="-78"/>
                          </a:endParaRPr>
                        </a:p>
                      </a:txBody>
                      <a:tcPr marL="68580" marR="68580" marT="0" marB="0"/>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معامل الارتباط بيرسون</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rowSpan="2">
                      <a:txBody>
                        <a:bodyPr/>
                        <a:lstStyle/>
                        <a:p>
                          <a:endParaRPr lang="fr-FR"/>
                        </a:p>
                      </a:txBody>
                      <a:tcPr marL="68580" marR="68580" marT="0" marB="0">
                        <a:blipFill rotWithShape="1">
                          <a:blip r:embed="rId2"/>
                          <a:stretch>
                            <a:fillRect l="-344505" t="-2994" r="-335165" b="-65868"/>
                          </a:stretch>
                        </a:blipFill>
                      </a:tcPr>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قيمة </a:t>
                          </a:r>
                          <a:r>
                            <a:rPr lang="fr-FR" sz="2000" b="1" dirty="0">
                              <a:effectLst/>
                              <a:latin typeface="Traditional Arabic" pitchFamily="18" charset="-78"/>
                              <a:cs typeface="Traditional Arabic" pitchFamily="18" charset="-78"/>
                            </a:rPr>
                            <a:t>t </a:t>
                          </a:r>
                          <a:r>
                            <a:rPr lang="ar-DZ" sz="2000" b="1" dirty="0" smtClean="0">
                              <a:effectLst/>
                              <a:latin typeface="Traditional Arabic" pitchFamily="18" charset="-78"/>
                              <a:cs typeface="Traditional Arabic" pitchFamily="18" charset="-78"/>
                            </a:rPr>
                            <a:t> </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قيمة </a:t>
                          </a:r>
                          <a:r>
                            <a:rPr lang="fr-FR" sz="2000" b="1" dirty="0">
                              <a:effectLst/>
                              <a:latin typeface="Traditional Arabic" pitchFamily="18" charset="-78"/>
                              <a:cs typeface="Traditional Arabic" pitchFamily="18" charset="-78"/>
                            </a:rPr>
                            <a:t>F</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r>
                  <a:tr h="350520">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 </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dirty="0" err="1">
                              <a:effectLst/>
                              <a:latin typeface="Traditional Arabic" pitchFamily="18" charset="-78"/>
                              <a:cs typeface="Traditional Arabic" pitchFamily="18" charset="-78"/>
                            </a:rPr>
                            <a:t>sig</a:t>
                          </a:r>
                          <a:endParaRPr lang="fr-FR" sz="2000" b="1" dirty="0">
                            <a:effectLst/>
                            <a:latin typeface="Traditional Arabic" pitchFamily="18" charset="-78"/>
                            <a:ea typeface="Calibri"/>
                            <a:cs typeface="Traditional Arabic" pitchFamily="18" charset="-78"/>
                          </a:endParaRPr>
                        </a:p>
                      </a:txBody>
                      <a:tcPr marL="68580" marR="68580" marT="0" marB="0"/>
                    </a:tc>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a:effectLst/>
                              <a:latin typeface="Traditional Arabic" pitchFamily="18" charset="-78"/>
                              <a:cs typeface="Traditional Arabic" pitchFamily="18" charset="-78"/>
                            </a:rPr>
                            <a:t>القيمة </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r>
                  <a:tr h="666123">
                    <a:tc>
                      <a:txBody>
                        <a:bodyPr/>
                        <a:lstStyle/>
                        <a:p>
                          <a:pPr algn="r" rtl="1">
                            <a:lnSpc>
                              <a:spcPct val="115000"/>
                            </a:lnSpc>
                            <a:spcAft>
                              <a:spcPts val="0"/>
                            </a:spcAft>
                          </a:pPr>
                          <a:r>
                            <a:rPr lang="ar-DZ" sz="2000" b="1">
                              <a:effectLst/>
                              <a:latin typeface="Traditional Arabic" pitchFamily="18" charset="-78"/>
                              <a:cs typeface="Traditional Arabic" pitchFamily="18" charset="-78"/>
                            </a:rPr>
                            <a:t>تقدير المنتج الوطني</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0.731</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0.534</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6.59</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43.51</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r>
                </a:tbl>
              </a:graphicData>
            </a:graphic>
          </p:graphicFrame>
        </mc:Fallback>
      </mc:AlternateContent>
    </p:spTree>
    <p:extLst>
      <p:ext uri="{BB962C8B-B14F-4D97-AF65-F5344CB8AC3E}">
        <p14:creationId xmlns:p14="http://schemas.microsoft.com/office/powerpoint/2010/main" val="3540395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mj-cs"/>
              </a:rPr>
              <a:pPr algn="ctr"/>
              <a:t>69</a:t>
            </a:fld>
            <a:endParaRPr lang="ar-SA" sz="2000" b="1" dirty="0">
              <a:solidFill>
                <a:srgbClr val="FF0000"/>
              </a:solidFill>
              <a:cs typeface="+mj-cs"/>
            </a:endParaRPr>
          </a:p>
        </p:txBody>
      </p:sp>
      <p:pic>
        <p:nvPicPr>
          <p:cNvPr id="2051" name="Picture 3"/>
          <p:cNvPicPr>
            <a:picLocks noChangeAspect="1" noChangeArrowheads="1"/>
          </p:cNvPicPr>
          <p:nvPr/>
        </p:nvPicPr>
        <p:blipFill>
          <a:blip r:embed="rId3"/>
          <a:srcRect/>
          <a:stretch>
            <a:fillRect/>
          </a:stretch>
        </p:blipFill>
        <p:spPr bwMode="auto">
          <a:xfrm>
            <a:off x="0" y="1"/>
            <a:ext cx="2861620" cy="13093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876256" y="2"/>
            <a:ext cx="2267744" cy="1309334"/>
          </a:xfrm>
          <a:prstGeom prst="rect">
            <a:avLst/>
          </a:prstGeom>
          <a:noFill/>
          <a:ln w="9525">
            <a:noFill/>
            <a:miter lim="800000"/>
            <a:headEnd/>
            <a:tailEnd/>
          </a:ln>
          <a:effectLst/>
        </p:spPr>
      </p:pic>
      <p:sp>
        <p:nvSpPr>
          <p:cNvPr id="12" name="مستطيل 11"/>
          <p:cNvSpPr/>
          <p:nvPr/>
        </p:nvSpPr>
        <p:spPr>
          <a:xfrm>
            <a:off x="3203848" y="44625"/>
            <a:ext cx="3528392" cy="11972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a:t>
            </a:r>
            <a:r>
              <a:rPr lang="ar-DZ" sz="2800" b="1" dirty="0" smtClean="0">
                <a:solidFill>
                  <a:srgbClr val="FF0000"/>
                </a:solidFill>
                <a:cs typeface="Simplified Arabic" pitchFamily="2" charset="-78"/>
              </a:rPr>
              <a:t>-</a:t>
            </a:r>
            <a:r>
              <a:rPr lang="ar-DZ" sz="2800" b="1" dirty="0" smtClean="0">
                <a:solidFill>
                  <a:srgbClr val="FF0000"/>
                </a:solidFill>
              </a:rPr>
              <a:t>اختبار فرضيات الدراسة </a:t>
            </a:r>
            <a:endParaRPr lang="fr-FR" sz="2000" b="1" dirty="0">
              <a:solidFill>
                <a:srgbClr val="FF0000"/>
              </a:solidFill>
            </a:endParaRPr>
          </a:p>
        </p:txBody>
      </p:sp>
      <p:sp>
        <p:nvSpPr>
          <p:cNvPr id="2" name="ZoneTexte 1"/>
          <p:cNvSpPr txBox="1"/>
          <p:nvPr/>
        </p:nvSpPr>
        <p:spPr>
          <a:xfrm>
            <a:off x="107504" y="1844824"/>
            <a:ext cx="8928992" cy="769441"/>
          </a:xfrm>
          <a:prstGeom prst="rect">
            <a:avLst/>
          </a:prstGeom>
          <a:noFill/>
        </p:spPr>
        <p:txBody>
          <a:bodyPr wrap="square" rtlCol="0">
            <a:spAutoFit/>
          </a:bodyPr>
          <a:lstStyle/>
          <a:p>
            <a:r>
              <a:rPr lang="ar-DZ" sz="2200" b="1" dirty="0" smtClean="0">
                <a:latin typeface="Simplified Arabic" pitchFamily="18" charset="-78"/>
                <a:cs typeface="Simplified Arabic" pitchFamily="18" charset="-78"/>
              </a:rPr>
              <a:t>للتأكد من مدى صحة فرضيات الدراسة واختبار العلاقة بين المتغير التابع والمتغير المستقل، نستعين بالعلاقة </a:t>
            </a:r>
            <a:r>
              <a:rPr lang="ar-DZ" sz="2200" b="1" dirty="0" err="1" smtClean="0">
                <a:latin typeface="Simplified Arabic" pitchFamily="18" charset="-78"/>
                <a:cs typeface="Simplified Arabic" pitchFamily="18" charset="-78"/>
              </a:rPr>
              <a:t>الانحدارية</a:t>
            </a:r>
            <a:r>
              <a:rPr lang="ar-DZ" sz="2200" b="1" dirty="0" smtClean="0">
                <a:latin typeface="Simplified Arabic" pitchFamily="18" charset="-78"/>
                <a:cs typeface="Simplified Arabic" pitchFamily="18" charset="-78"/>
              </a:rPr>
              <a:t> ومعامل الارتباط,</a:t>
            </a:r>
            <a:endParaRPr lang="fr-FR" sz="2200" b="1" dirty="0">
              <a:latin typeface="Simplified Arabic" pitchFamily="18" charset="-78"/>
              <a:cs typeface="Simplified Arabic" pitchFamily="18" charset="-78"/>
            </a:endParaRPr>
          </a:p>
        </p:txBody>
      </p:sp>
      <p:sp>
        <p:nvSpPr>
          <p:cNvPr id="7" name="مستطيل 11"/>
          <p:cNvSpPr/>
          <p:nvPr/>
        </p:nvSpPr>
        <p:spPr>
          <a:xfrm>
            <a:off x="0" y="2780928"/>
            <a:ext cx="9144000" cy="2088232"/>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 الفرضية الثانية: </a:t>
            </a:r>
          </a:p>
          <a:p>
            <a:pPr algn="just"/>
            <a:endParaRPr lang="ar-DZ" sz="2000" b="1" dirty="0" smtClean="0">
              <a:solidFill>
                <a:schemeClr val="tx1"/>
              </a:solidFill>
              <a:cs typeface="Simplified Arabic" pitchFamily="2" charset="-78"/>
            </a:endParaRPr>
          </a:p>
          <a:p>
            <a:pPr algn="just"/>
            <a:r>
              <a:rPr lang="fr-FR" sz="2000" b="1" dirty="0" smtClean="0">
                <a:solidFill>
                  <a:schemeClr val="tx1"/>
                </a:solidFill>
                <a:cs typeface="Simplified Arabic" pitchFamily="2" charset="-78"/>
              </a:rPr>
              <a:t>H0</a:t>
            </a:r>
            <a:r>
              <a:rPr lang="ar-DZ" sz="2000" b="1" dirty="0" smtClean="0">
                <a:solidFill>
                  <a:schemeClr val="tx1"/>
                </a:solidFill>
                <a:cs typeface="Simplified Arabic" pitchFamily="2" charset="-78"/>
              </a:rPr>
              <a:t>:لا </a:t>
            </a:r>
            <a:r>
              <a:rPr lang="ar-DZ" sz="2000" b="1" dirty="0">
                <a:solidFill>
                  <a:schemeClr val="tx1"/>
                </a:solidFill>
                <a:cs typeface="Simplified Arabic" pitchFamily="2" charset="-78"/>
              </a:rPr>
              <a:t>توجد علاقة ذو دلالة احصائية بين عوامل </a:t>
            </a:r>
            <a:r>
              <a:rPr lang="ar-DZ" sz="2000" b="1" dirty="0" smtClean="0">
                <a:solidFill>
                  <a:schemeClr val="tx1"/>
                </a:solidFill>
                <a:cs typeface="Simplified Arabic" pitchFamily="2" charset="-78"/>
              </a:rPr>
              <a:t>انشار </a:t>
            </a:r>
            <a:r>
              <a:rPr lang="ar-DZ" sz="2000" b="1" dirty="0">
                <a:solidFill>
                  <a:schemeClr val="tx1"/>
                </a:solidFill>
                <a:cs typeface="Simplified Arabic" pitchFamily="2" charset="-78"/>
              </a:rPr>
              <a:t>المنتج الوطني واقتنائه من طرف الزبون </a:t>
            </a:r>
            <a:r>
              <a:rPr lang="fr-FR" sz="2000" b="1" dirty="0" err="1" smtClean="0">
                <a:solidFill>
                  <a:schemeClr val="tx1"/>
                </a:solidFill>
                <a:cs typeface="Simplified Arabic" pitchFamily="2" charset="-78"/>
              </a:rPr>
              <a:t>sig</a:t>
            </a:r>
            <a:r>
              <a:rPr lang="fr-FR" sz="2000" b="1" dirty="0" smtClean="0">
                <a:solidFill>
                  <a:schemeClr val="tx1"/>
                </a:solidFill>
                <a:cs typeface="Simplified Arabic" pitchFamily="2" charset="-78"/>
              </a:rPr>
              <a:t>&gt;0,05</a:t>
            </a:r>
            <a:endParaRPr lang="ar-DZ" sz="2000" b="1" dirty="0" smtClean="0">
              <a:solidFill>
                <a:schemeClr val="tx1"/>
              </a:solidFill>
              <a:cs typeface="Simplified Arabic" pitchFamily="2" charset="-78"/>
            </a:endParaRPr>
          </a:p>
          <a:p>
            <a:pPr algn="just"/>
            <a:endParaRPr lang="ar-DZ" sz="2000" b="1" dirty="0" smtClean="0">
              <a:solidFill>
                <a:schemeClr val="tx1"/>
              </a:solidFill>
              <a:cs typeface="Simplified Arabic" pitchFamily="2" charset="-78"/>
            </a:endParaRPr>
          </a:p>
          <a:p>
            <a:pPr algn="just"/>
            <a:r>
              <a:rPr lang="fr-FR" sz="2000" b="1" dirty="0" smtClean="0">
                <a:solidFill>
                  <a:schemeClr val="tx1"/>
                </a:solidFill>
                <a:cs typeface="Simplified Arabic" pitchFamily="2" charset="-78"/>
              </a:rPr>
              <a:t>H1</a:t>
            </a:r>
            <a:r>
              <a:rPr lang="ar-DZ" sz="2000" b="1" dirty="0" smtClean="0">
                <a:solidFill>
                  <a:schemeClr val="tx1"/>
                </a:solidFill>
                <a:cs typeface="Simplified Arabic" pitchFamily="2" charset="-78"/>
              </a:rPr>
              <a:t>: توجد </a:t>
            </a:r>
            <a:r>
              <a:rPr lang="ar-DZ" sz="2000" b="1" dirty="0">
                <a:solidFill>
                  <a:schemeClr val="tx1"/>
                </a:solidFill>
                <a:cs typeface="Simplified Arabic" pitchFamily="2" charset="-78"/>
              </a:rPr>
              <a:t>علاقة ذو دلالة احصائية بين عوامل </a:t>
            </a:r>
            <a:r>
              <a:rPr lang="ar-DZ" sz="2000" b="1" dirty="0" smtClean="0">
                <a:solidFill>
                  <a:schemeClr val="tx1"/>
                </a:solidFill>
                <a:cs typeface="Simplified Arabic" pitchFamily="2" charset="-78"/>
              </a:rPr>
              <a:t>انتشار </a:t>
            </a:r>
            <a:r>
              <a:rPr lang="ar-DZ" sz="2000" b="1" dirty="0">
                <a:solidFill>
                  <a:schemeClr val="tx1"/>
                </a:solidFill>
                <a:cs typeface="Simplified Arabic" pitchFamily="2" charset="-78"/>
              </a:rPr>
              <a:t>المنتج الوطني واقتنائه من طرف الزبون : </a:t>
            </a:r>
            <a:r>
              <a:rPr lang="fr-FR" sz="2000" b="1" dirty="0" err="1" smtClean="0">
                <a:solidFill>
                  <a:schemeClr val="tx1"/>
                </a:solidFill>
                <a:cs typeface="Simplified Arabic" pitchFamily="2" charset="-78"/>
              </a:rPr>
              <a:t>sig</a:t>
            </a:r>
            <a:r>
              <a:rPr lang="fr-FR" sz="2000" b="1" dirty="0" smtClean="0">
                <a:solidFill>
                  <a:schemeClr val="tx1"/>
                </a:solidFill>
                <a:cs typeface="Simplified Arabic" pitchFamily="2" charset="-78"/>
              </a:rPr>
              <a:t>&lt;0,05</a:t>
            </a:r>
            <a:endParaRPr lang="ar-DZ" sz="2000" b="1" dirty="0" smtClean="0">
              <a:solidFill>
                <a:schemeClr val="tx1"/>
              </a:solidFill>
              <a:cs typeface="Simplified Arabic" pitchFamily="2" charset="-78"/>
            </a:endParaRPr>
          </a:p>
          <a:p>
            <a:pPr algn="just"/>
            <a:endParaRPr lang="fr-FR" sz="2000" b="1" dirty="0">
              <a:solidFill>
                <a:srgbClr val="FF0000"/>
              </a:solidFill>
            </a:endParaRPr>
          </a:p>
        </p:txBody>
      </p:sp>
    </p:spTree>
    <p:extLst>
      <p:ext uri="{BB962C8B-B14F-4D97-AF65-F5344CB8AC3E}">
        <p14:creationId xmlns:p14="http://schemas.microsoft.com/office/powerpoint/2010/main" val="89445950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20689"/>
            <a:ext cx="8352927" cy="503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165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96" y="-27384"/>
            <a:ext cx="9035480" cy="68133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0B34F065-1154-456A-91E3-76DE8E75E17B}" type="slidenum">
              <a:rPr lang="ar-SA" smtClean="0"/>
              <a:pPr/>
              <a:t>70</a:t>
            </a:fld>
            <a:endParaRPr lang="ar-SA"/>
          </a:p>
        </p:txBody>
      </p:sp>
      <p:sp>
        <p:nvSpPr>
          <p:cNvPr id="2" name="ZoneTexte 1"/>
          <p:cNvSpPr txBox="1"/>
          <p:nvPr/>
        </p:nvSpPr>
        <p:spPr>
          <a:xfrm>
            <a:off x="228419" y="2852936"/>
            <a:ext cx="8648419" cy="3539430"/>
          </a:xfrm>
          <a:prstGeom prst="rect">
            <a:avLst/>
          </a:prstGeom>
          <a:noFill/>
        </p:spPr>
        <p:txBody>
          <a:bodyPr wrap="square" rtlCol="0">
            <a:spAutoFit/>
          </a:bodyPr>
          <a:lstStyle/>
          <a:p>
            <a:r>
              <a:rPr lang="ar-DZ" sz="2000" b="1" dirty="0" smtClean="0">
                <a:solidFill>
                  <a:srgbClr val="FF0000"/>
                </a:solidFill>
                <a:latin typeface="Simplified Arabic" pitchFamily="18" charset="-78"/>
                <a:cs typeface="Simplified Arabic" pitchFamily="18" charset="-78"/>
              </a:rPr>
              <a:t>التفسير:</a:t>
            </a:r>
          </a:p>
          <a:p>
            <a:pPr>
              <a:lnSpc>
                <a:spcPct val="150000"/>
              </a:lnSpc>
            </a:pPr>
            <a:r>
              <a:rPr lang="ar-DZ" sz="2000" b="1" dirty="0" smtClean="0">
                <a:latin typeface="Simplified Arabic" pitchFamily="18" charset="-78"/>
                <a:cs typeface="Simplified Arabic" pitchFamily="18" charset="-78"/>
              </a:rPr>
              <a:t>يبن معامل الارتباط  و درجة قوة العلاقة بين المتغير التابع (اقتناء المنتج) والمتغير المستقل(انتشار المنتج) وهو معنوي اما معامل التحديد فهو يبين الدرجة التفسيرية للمتغير المستقل ـ اما قيمة </a:t>
            </a:r>
            <a:r>
              <a:rPr lang="fr-FR" sz="2000" b="1" dirty="0" smtClean="0">
                <a:latin typeface="Simplified Arabic" pitchFamily="18" charset="-78"/>
                <a:cs typeface="Simplified Arabic" pitchFamily="18" charset="-78"/>
              </a:rPr>
              <a:t>t</a:t>
            </a:r>
            <a:r>
              <a:rPr lang="ar-DZ" sz="2000" b="1" dirty="0" smtClean="0">
                <a:latin typeface="Simplified Arabic" pitchFamily="18" charset="-78"/>
                <a:cs typeface="Simplified Arabic" pitchFamily="18" charset="-78"/>
              </a:rPr>
              <a:t> فتبين معنوية معلمة المتغير المستقل وهو معنوي في مثالنا هذا ، اما قيمة</a:t>
            </a:r>
            <a:r>
              <a:rPr lang="fr-FR" sz="2000" b="1" dirty="0">
                <a:latin typeface="Simplified Arabic" pitchFamily="18" charset="-78"/>
                <a:cs typeface="Simplified Arabic" pitchFamily="18" charset="-78"/>
              </a:rPr>
              <a:t> </a:t>
            </a:r>
            <a:r>
              <a:rPr lang="fr-FR" sz="2000" b="1" dirty="0" smtClean="0">
                <a:latin typeface="Simplified Arabic" pitchFamily="18" charset="-78"/>
                <a:cs typeface="Simplified Arabic" pitchFamily="18" charset="-78"/>
              </a:rPr>
              <a:t>F </a:t>
            </a:r>
            <a:r>
              <a:rPr lang="ar-DZ" sz="2000" b="1" dirty="0" smtClean="0">
                <a:latin typeface="Simplified Arabic" pitchFamily="18" charset="-78"/>
                <a:cs typeface="Simplified Arabic" pitchFamily="18" charset="-78"/>
              </a:rPr>
              <a:t>فتبين معنوية نموذج الانحدار ككل ، وهو معنوي في مثالنا ، ومنه فإننا نرفض الفرضية العدمية ونقبل الفرضية البديلة ومفادها انه </a:t>
            </a:r>
            <a:r>
              <a:rPr lang="ar-DZ" sz="2000" b="1" dirty="0">
                <a:latin typeface="Simplified Arabic" pitchFamily="18" charset="-78"/>
                <a:cs typeface="Simplified Arabic" pitchFamily="18" charset="-78"/>
              </a:rPr>
              <a:t>توجد علاقة ذو دلالة احصائية بين عوامل </a:t>
            </a:r>
            <a:r>
              <a:rPr lang="ar-DZ" sz="2000" b="1" dirty="0" smtClean="0">
                <a:latin typeface="Simplified Arabic" pitchFamily="18" charset="-78"/>
                <a:cs typeface="Simplified Arabic" pitchFamily="18" charset="-78"/>
              </a:rPr>
              <a:t>انشار </a:t>
            </a:r>
            <a:r>
              <a:rPr lang="ar-DZ" sz="2000" b="1" dirty="0">
                <a:latin typeface="Simplified Arabic" pitchFamily="18" charset="-78"/>
                <a:cs typeface="Simplified Arabic" pitchFamily="18" charset="-78"/>
              </a:rPr>
              <a:t>المنتج الوطني و وبين درجة اقتنائه من طرف الزبون الجزائري  ومنه الفرضية </a:t>
            </a:r>
            <a:r>
              <a:rPr lang="ar-DZ" sz="2000" b="1" dirty="0" smtClean="0">
                <a:latin typeface="Simplified Arabic" pitchFamily="18" charset="-78"/>
                <a:cs typeface="Simplified Arabic" pitchFamily="18" charset="-78"/>
              </a:rPr>
              <a:t>الثانية </a:t>
            </a:r>
            <a:r>
              <a:rPr lang="ar-DZ" sz="2000" b="1" dirty="0">
                <a:latin typeface="Simplified Arabic" pitchFamily="18" charset="-78"/>
                <a:cs typeface="Simplified Arabic" pitchFamily="18" charset="-78"/>
              </a:rPr>
              <a:t>فرضية </a:t>
            </a:r>
            <a:r>
              <a:rPr lang="ar-DZ" sz="2000" b="1" dirty="0" smtClean="0">
                <a:latin typeface="Simplified Arabic" pitchFamily="18" charset="-78"/>
                <a:cs typeface="Simplified Arabic" pitchFamily="18" charset="-78"/>
              </a:rPr>
              <a:t>صحيحة,</a:t>
            </a:r>
            <a:endParaRPr lang="ar-DZ" sz="2000" b="1" dirty="0">
              <a:latin typeface="Simplified Arabic" pitchFamily="18" charset="-78"/>
              <a:cs typeface="Simplified Arabic" pitchFamily="18" charset="-78"/>
            </a:endParaRPr>
          </a:p>
          <a:p>
            <a:endParaRPr lang="fr-FR" sz="2400" b="1" dirty="0">
              <a:latin typeface="Simplified Arabic" pitchFamily="18" charset="-78"/>
              <a:cs typeface="Simplified Arabic" pitchFamily="18" charset="-78"/>
            </a:endParaRPr>
          </a:p>
        </p:txBody>
      </p:sp>
      <mc:AlternateContent xmlns:mc="http://schemas.openxmlformats.org/markup-compatibility/2006" xmlns:a14="http://schemas.microsoft.com/office/drawing/2010/main">
        <mc:Choice Requires="a14">
          <p:graphicFrame>
            <p:nvGraphicFramePr>
              <p:cNvPr id="16" name="Tableau 15"/>
              <p:cNvGraphicFramePr>
                <a:graphicFrameLocks noGrp="1"/>
              </p:cNvGraphicFramePr>
              <p:nvPr>
                <p:extLst>
                  <p:ext uri="{D42A27DB-BD31-4B8C-83A1-F6EECF244321}">
                    <p14:modId xmlns:p14="http://schemas.microsoft.com/office/powerpoint/2010/main" val="2524898699"/>
                  </p:ext>
                </p:extLst>
              </p:nvPr>
            </p:nvGraphicFramePr>
            <p:xfrm>
              <a:off x="251520" y="738122"/>
              <a:ext cx="8648419" cy="1682766"/>
            </p:xfrm>
            <a:graphic>
              <a:graphicData uri="http://schemas.openxmlformats.org/drawingml/2006/table">
                <a:tbl>
                  <a:tblPr rtl="1" firstRow="1" firstCol="1" bandRow="1">
                    <a:tableStyleId>{5DA37D80-6434-44D0-A028-1B22A696006F}</a:tableStyleId>
                  </a:tblPr>
                  <a:tblGrid>
                    <a:gridCol w="1621987"/>
                    <a:gridCol w="1099187"/>
                    <a:gridCol w="1099187"/>
                    <a:gridCol w="1110950"/>
                    <a:gridCol w="926663"/>
                    <a:gridCol w="938426"/>
                    <a:gridCol w="938426"/>
                    <a:gridCol w="913593"/>
                  </a:tblGrid>
                  <a:tr h="666123">
                    <a:tc row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المحور</a:t>
                          </a:r>
                          <a:endParaRPr lang="fr-FR" sz="2000" b="1" dirty="0">
                            <a:effectLst/>
                            <a:latin typeface="Traditional Arabic" pitchFamily="18" charset="-78"/>
                            <a:ea typeface="Calibri"/>
                            <a:cs typeface="Traditional Arabic" pitchFamily="18" charset="-78"/>
                          </a:endParaRPr>
                        </a:p>
                      </a:txBody>
                      <a:tcPr marL="68580" marR="68580" marT="0" marB="0"/>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معامل الارتباط بيرسون</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row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معامل </a:t>
                          </a:r>
                          <a:r>
                            <a:rPr lang="ar-DZ" sz="2000" b="1" dirty="0" smtClean="0">
                              <a:effectLst/>
                              <a:latin typeface="Traditional Arabic" pitchFamily="18" charset="-78"/>
                              <a:cs typeface="Traditional Arabic" pitchFamily="18" charset="-78"/>
                            </a:rPr>
                            <a:t>التحديد</a:t>
                          </a:r>
                          <a:r>
                            <a:rPr lang="ar-DZ" sz="2000" b="1" baseline="0" dirty="0" smtClean="0">
                              <a:effectLst/>
                              <a:latin typeface="Traditional Arabic" pitchFamily="18" charset="-78"/>
                              <a:cs typeface="Traditional Arabic" pitchFamily="18" charset="-78"/>
                            </a:rPr>
                            <a:t> </a:t>
                          </a:r>
                          <a14:m>
                            <m:oMath xmlns:m="http://schemas.openxmlformats.org/officeDocument/2006/math">
                              <m:sSup>
                                <m:sSupPr>
                                  <m:ctrlPr>
                                    <a:rPr lang="fr-FR" sz="1800" b="1" i="1" kern="1200" smtClean="0">
                                      <a:solidFill>
                                        <a:schemeClr val="tx1"/>
                                      </a:solidFill>
                                      <a:effectLst/>
                                      <a:latin typeface="Cambria Math"/>
                                      <a:ea typeface="+mn-ea"/>
                                      <a:cs typeface="+mn-cs"/>
                                    </a:rPr>
                                  </m:ctrlPr>
                                </m:sSupPr>
                                <m:e>
                                  <m:r>
                                    <a:rPr lang="fr-FR" sz="1800" b="1" i="1" kern="1200">
                                      <a:solidFill>
                                        <a:schemeClr val="tx1"/>
                                      </a:solidFill>
                                      <a:effectLst/>
                                      <a:latin typeface="Cambria Math"/>
                                      <a:ea typeface="+mn-ea"/>
                                      <a:cs typeface="+mn-cs"/>
                                    </a:rPr>
                                    <m:t>𝑹</m:t>
                                  </m:r>
                                </m:e>
                                <m:sup>
                                  <m:r>
                                    <a:rPr lang="fr-FR" sz="1800" b="1" i="1" kern="1200">
                                      <a:solidFill>
                                        <a:schemeClr val="tx1"/>
                                      </a:solidFill>
                                      <a:effectLst/>
                                      <a:latin typeface="Cambria Math"/>
                                      <a:ea typeface="+mn-ea"/>
                                      <a:cs typeface="+mn-cs"/>
                                    </a:rPr>
                                    <m:t>𝟐</m:t>
                                  </m:r>
                                </m:sup>
                              </m:sSup>
                            </m:oMath>
                          </a14:m>
                          <a:endParaRPr lang="fr-FR" sz="2000" b="1" dirty="0">
                            <a:effectLst/>
                            <a:latin typeface="Traditional Arabic" pitchFamily="18" charset="-78"/>
                            <a:ea typeface="Calibri"/>
                            <a:cs typeface="Traditional Arabic" pitchFamily="18" charset="-78"/>
                          </a:endParaRPr>
                        </a:p>
                      </a:txBody>
                      <a:tcPr marL="68580" marR="68580" marT="0" marB="0"/>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قيمة </a:t>
                          </a:r>
                          <a:r>
                            <a:rPr lang="fr-FR" sz="2000" b="1" dirty="0">
                              <a:effectLst/>
                              <a:latin typeface="Traditional Arabic" pitchFamily="18" charset="-78"/>
                              <a:cs typeface="Traditional Arabic" pitchFamily="18" charset="-78"/>
                            </a:rPr>
                            <a:t>t </a:t>
                          </a:r>
                          <a:r>
                            <a:rPr lang="ar-DZ" sz="2000" b="1" dirty="0" smtClean="0">
                              <a:effectLst/>
                              <a:latin typeface="Traditional Arabic" pitchFamily="18" charset="-78"/>
                              <a:cs typeface="Traditional Arabic" pitchFamily="18" charset="-78"/>
                            </a:rPr>
                            <a:t> </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gridSpan="2">
                      <a:txBody>
                        <a:bodyPr/>
                        <a:lstStyle/>
                        <a:p>
                          <a:pPr algn="r" rtl="1">
                            <a:lnSpc>
                              <a:spcPct val="115000"/>
                            </a:lnSpc>
                            <a:spcAft>
                              <a:spcPts val="0"/>
                            </a:spcAft>
                          </a:pPr>
                          <a:r>
                            <a:rPr lang="ar-DZ" sz="2000" b="1">
                              <a:effectLst/>
                              <a:latin typeface="Traditional Arabic" pitchFamily="18" charset="-78"/>
                              <a:cs typeface="Traditional Arabic" pitchFamily="18" charset="-78"/>
                            </a:rPr>
                            <a:t>قيمة </a:t>
                          </a:r>
                          <a:r>
                            <a:rPr lang="fr-FR" sz="2000" b="1">
                              <a:effectLst/>
                              <a:latin typeface="Traditional Arabic" pitchFamily="18" charset="-78"/>
                              <a:cs typeface="Traditional Arabic" pitchFamily="18" charset="-78"/>
                            </a:rPr>
                            <a:t>F</a:t>
                          </a:r>
                          <a:endParaRPr lang="fr-FR" sz="2000" b="1">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r>
                  <a:tr h="323937">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 </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dirty="0" err="1">
                              <a:effectLst/>
                              <a:latin typeface="Traditional Arabic" pitchFamily="18" charset="-78"/>
                              <a:cs typeface="Traditional Arabic" pitchFamily="18" charset="-78"/>
                            </a:rPr>
                            <a:t>sig</a:t>
                          </a:r>
                          <a:endParaRPr lang="fr-FR" sz="2000" b="1" dirty="0">
                            <a:effectLst/>
                            <a:latin typeface="Traditional Arabic" pitchFamily="18" charset="-78"/>
                            <a:ea typeface="Calibri"/>
                            <a:cs typeface="Traditional Arabic" pitchFamily="18" charset="-78"/>
                          </a:endParaRPr>
                        </a:p>
                      </a:txBody>
                      <a:tcPr marL="68580" marR="68580" marT="0" marB="0"/>
                    </a:tc>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a:effectLst/>
                              <a:latin typeface="Traditional Arabic" pitchFamily="18" charset="-78"/>
                              <a:cs typeface="Traditional Arabic" pitchFamily="18" charset="-78"/>
                            </a:rPr>
                            <a:t>القيمة </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r>
                  <a:tr h="666123">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انتشار </a:t>
                          </a:r>
                          <a:r>
                            <a:rPr lang="ar-DZ" sz="2000" b="1" dirty="0">
                              <a:effectLst/>
                              <a:latin typeface="Traditional Arabic" pitchFamily="18" charset="-78"/>
                              <a:cs typeface="Traditional Arabic" pitchFamily="18" charset="-78"/>
                            </a:rPr>
                            <a:t>المنتج الوطني</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0.800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0.639</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8,20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67,3</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r>
                </a:tbl>
              </a:graphicData>
            </a:graphic>
          </p:graphicFrame>
        </mc:Choice>
        <mc:Fallback xmlns="">
          <p:graphicFrame>
            <p:nvGraphicFramePr>
              <p:cNvPr id="16" name="Tableau 15"/>
              <p:cNvGraphicFramePr>
                <a:graphicFrameLocks noGrp="1"/>
              </p:cNvGraphicFramePr>
              <p:nvPr>
                <p:extLst>
                  <p:ext uri="{D42A27DB-BD31-4B8C-83A1-F6EECF244321}">
                    <p14:modId xmlns:p14="http://schemas.microsoft.com/office/powerpoint/2010/main" val="2524898699"/>
                  </p:ext>
                </p:extLst>
              </p:nvPr>
            </p:nvGraphicFramePr>
            <p:xfrm>
              <a:off x="251520" y="738122"/>
              <a:ext cx="8648419" cy="1682766"/>
            </p:xfrm>
            <a:graphic>
              <a:graphicData uri="http://schemas.openxmlformats.org/drawingml/2006/table">
                <a:tbl>
                  <a:tblPr rtl="1" firstRow="1" firstCol="1" bandRow="1">
                    <a:tableStyleId>{5DA37D80-6434-44D0-A028-1B22A696006F}</a:tableStyleId>
                  </a:tblPr>
                  <a:tblGrid>
                    <a:gridCol w="1621987"/>
                    <a:gridCol w="1099187"/>
                    <a:gridCol w="1099187"/>
                    <a:gridCol w="1110950"/>
                    <a:gridCol w="926663"/>
                    <a:gridCol w="938426"/>
                    <a:gridCol w="938426"/>
                    <a:gridCol w="913593"/>
                  </a:tblGrid>
                  <a:tr h="666123">
                    <a:tc row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المحور</a:t>
                          </a:r>
                          <a:endParaRPr lang="fr-FR" sz="2000" b="1" dirty="0">
                            <a:effectLst/>
                            <a:latin typeface="Traditional Arabic" pitchFamily="18" charset="-78"/>
                            <a:ea typeface="Calibri"/>
                            <a:cs typeface="Traditional Arabic" pitchFamily="18" charset="-78"/>
                          </a:endParaRPr>
                        </a:p>
                      </a:txBody>
                      <a:tcPr marL="68580" marR="68580" marT="0" marB="0"/>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معامل الارتباط بيرسون</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rowSpan="2">
                      <a:txBody>
                        <a:bodyPr/>
                        <a:lstStyle/>
                        <a:p>
                          <a:endParaRPr lang="fr-FR"/>
                        </a:p>
                      </a:txBody>
                      <a:tcPr marL="68580" marR="68580" marT="0" marB="0">
                        <a:blipFill rotWithShape="1">
                          <a:blip r:embed="rId2"/>
                          <a:stretch>
                            <a:fillRect l="-344505" t="-2994" r="-335165" b="-65868"/>
                          </a:stretch>
                        </a:blipFill>
                      </a:tcPr>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قيمة </a:t>
                          </a:r>
                          <a:r>
                            <a:rPr lang="fr-FR" sz="2000" b="1" dirty="0">
                              <a:effectLst/>
                              <a:latin typeface="Traditional Arabic" pitchFamily="18" charset="-78"/>
                              <a:cs typeface="Traditional Arabic" pitchFamily="18" charset="-78"/>
                            </a:rPr>
                            <a:t>t </a:t>
                          </a:r>
                          <a:r>
                            <a:rPr lang="ar-DZ" sz="2000" b="1" dirty="0" smtClean="0">
                              <a:effectLst/>
                              <a:latin typeface="Traditional Arabic" pitchFamily="18" charset="-78"/>
                              <a:cs typeface="Traditional Arabic" pitchFamily="18" charset="-78"/>
                            </a:rPr>
                            <a:t> </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gridSpan="2">
                      <a:txBody>
                        <a:bodyPr/>
                        <a:lstStyle/>
                        <a:p>
                          <a:pPr algn="r" rtl="1">
                            <a:lnSpc>
                              <a:spcPct val="115000"/>
                            </a:lnSpc>
                            <a:spcAft>
                              <a:spcPts val="0"/>
                            </a:spcAft>
                          </a:pPr>
                          <a:r>
                            <a:rPr lang="ar-DZ" sz="2000" b="1">
                              <a:effectLst/>
                              <a:latin typeface="Traditional Arabic" pitchFamily="18" charset="-78"/>
                              <a:cs typeface="Traditional Arabic" pitchFamily="18" charset="-78"/>
                            </a:rPr>
                            <a:t>قيمة </a:t>
                          </a:r>
                          <a:r>
                            <a:rPr lang="fr-FR" sz="2000" b="1">
                              <a:effectLst/>
                              <a:latin typeface="Traditional Arabic" pitchFamily="18" charset="-78"/>
                              <a:cs typeface="Traditional Arabic" pitchFamily="18" charset="-78"/>
                            </a:rPr>
                            <a:t>F</a:t>
                          </a:r>
                          <a:endParaRPr lang="fr-FR" sz="2000" b="1">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r>
                  <a:tr h="350520">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 </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dirty="0" err="1">
                              <a:effectLst/>
                              <a:latin typeface="Traditional Arabic" pitchFamily="18" charset="-78"/>
                              <a:cs typeface="Traditional Arabic" pitchFamily="18" charset="-78"/>
                            </a:rPr>
                            <a:t>sig</a:t>
                          </a:r>
                          <a:endParaRPr lang="fr-FR" sz="2000" b="1" dirty="0">
                            <a:effectLst/>
                            <a:latin typeface="Traditional Arabic" pitchFamily="18" charset="-78"/>
                            <a:ea typeface="Calibri"/>
                            <a:cs typeface="Traditional Arabic" pitchFamily="18" charset="-78"/>
                          </a:endParaRPr>
                        </a:p>
                      </a:txBody>
                      <a:tcPr marL="68580" marR="68580" marT="0" marB="0"/>
                    </a:tc>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a:effectLst/>
                              <a:latin typeface="Traditional Arabic" pitchFamily="18" charset="-78"/>
                              <a:cs typeface="Traditional Arabic" pitchFamily="18" charset="-78"/>
                            </a:rPr>
                            <a:t>القيمة </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r>
                  <a:tr h="666123">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انتشار </a:t>
                          </a:r>
                          <a:r>
                            <a:rPr lang="ar-DZ" sz="2000" b="1" dirty="0">
                              <a:effectLst/>
                              <a:latin typeface="Traditional Arabic" pitchFamily="18" charset="-78"/>
                              <a:cs typeface="Traditional Arabic" pitchFamily="18" charset="-78"/>
                            </a:rPr>
                            <a:t>المنتج الوطني</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0.800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0.639</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8,20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67,3</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r>
                </a:tbl>
              </a:graphicData>
            </a:graphic>
          </p:graphicFrame>
        </mc:Fallback>
      </mc:AlternateContent>
    </p:spTree>
    <p:extLst>
      <p:ext uri="{BB962C8B-B14F-4D97-AF65-F5344CB8AC3E}">
        <p14:creationId xmlns:p14="http://schemas.microsoft.com/office/powerpoint/2010/main" val="5440804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mj-cs"/>
              </a:rPr>
              <a:pPr algn="ctr"/>
              <a:t>71</a:t>
            </a:fld>
            <a:endParaRPr lang="ar-SA" sz="2000" b="1" dirty="0">
              <a:solidFill>
                <a:srgbClr val="FF0000"/>
              </a:solidFill>
              <a:cs typeface="+mj-cs"/>
            </a:endParaRPr>
          </a:p>
        </p:txBody>
      </p:sp>
      <p:pic>
        <p:nvPicPr>
          <p:cNvPr id="2051" name="Picture 3"/>
          <p:cNvPicPr>
            <a:picLocks noChangeAspect="1" noChangeArrowheads="1"/>
          </p:cNvPicPr>
          <p:nvPr/>
        </p:nvPicPr>
        <p:blipFill>
          <a:blip r:embed="rId3"/>
          <a:srcRect/>
          <a:stretch>
            <a:fillRect/>
          </a:stretch>
        </p:blipFill>
        <p:spPr bwMode="auto">
          <a:xfrm>
            <a:off x="0" y="1"/>
            <a:ext cx="2861620" cy="13093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876256" y="2"/>
            <a:ext cx="2267744" cy="1309334"/>
          </a:xfrm>
          <a:prstGeom prst="rect">
            <a:avLst/>
          </a:prstGeom>
          <a:noFill/>
          <a:ln w="9525">
            <a:noFill/>
            <a:miter lim="800000"/>
            <a:headEnd/>
            <a:tailEnd/>
          </a:ln>
          <a:effectLst/>
        </p:spPr>
      </p:pic>
      <p:sp>
        <p:nvSpPr>
          <p:cNvPr id="12" name="مستطيل 11"/>
          <p:cNvSpPr/>
          <p:nvPr/>
        </p:nvSpPr>
        <p:spPr>
          <a:xfrm>
            <a:off x="3203848" y="44625"/>
            <a:ext cx="3528392" cy="11972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a:t>
            </a:r>
            <a:r>
              <a:rPr lang="ar-DZ" sz="2800" b="1" dirty="0" smtClean="0">
                <a:solidFill>
                  <a:srgbClr val="FF0000"/>
                </a:solidFill>
                <a:cs typeface="Simplified Arabic" pitchFamily="2" charset="-78"/>
              </a:rPr>
              <a:t>-</a:t>
            </a:r>
            <a:r>
              <a:rPr lang="ar-DZ" sz="2800" b="1" dirty="0" smtClean="0">
                <a:solidFill>
                  <a:srgbClr val="FF0000"/>
                </a:solidFill>
              </a:rPr>
              <a:t>اختبار فرضيات الدراسة </a:t>
            </a:r>
            <a:endParaRPr lang="fr-FR" sz="2000" b="1" dirty="0">
              <a:solidFill>
                <a:srgbClr val="FF0000"/>
              </a:solidFill>
            </a:endParaRPr>
          </a:p>
        </p:txBody>
      </p:sp>
      <p:sp>
        <p:nvSpPr>
          <p:cNvPr id="2" name="ZoneTexte 1"/>
          <p:cNvSpPr txBox="1"/>
          <p:nvPr/>
        </p:nvSpPr>
        <p:spPr>
          <a:xfrm>
            <a:off x="107504" y="1844824"/>
            <a:ext cx="8928992" cy="769441"/>
          </a:xfrm>
          <a:prstGeom prst="rect">
            <a:avLst/>
          </a:prstGeom>
          <a:noFill/>
        </p:spPr>
        <p:txBody>
          <a:bodyPr wrap="square" rtlCol="0">
            <a:spAutoFit/>
          </a:bodyPr>
          <a:lstStyle/>
          <a:p>
            <a:r>
              <a:rPr lang="ar-DZ" sz="2200" b="1" dirty="0" smtClean="0">
                <a:latin typeface="Simplified Arabic" pitchFamily="18" charset="-78"/>
                <a:cs typeface="Simplified Arabic" pitchFamily="18" charset="-78"/>
              </a:rPr>
              <a:t>للتأكد من مدى صحة فرضيات الدراسة واختبار العلاقة بين المتغير التابع والمتغير المستقل، نستعين بالعلاقة </a:t>
            </a:r>
            <a:r>
              <a:rPr lang="ar-DZ" sz="2200" b="1" dirty="0" err="1" smtClean="0">
                <a:latin typeface="Simplified Arabic" pitchFamily="18" charset="-78"/>
                <a:cs typeface="Simplified Arabic" pitchFamily="18" charset="-78"/>
              </a:rPr>
              <a:t>الانحدارية</a:t>
            </a:r>
            <a:r>
              <a:rPr lang="ar-DZ" sz="2200" b="1" dirty="0" smtClean="0">
                <a:latin typeface="Simplified Arabic" pitchFamily="18" charset="-78"/>
                <a:cs typeface="Simplified Arabic" pitchFamily="18" charset="-78"/>
              </a:rPr>
              <a:t> ومعامل الارتباط,</a:t>
            </a:r>
            <a:endParaRPr lang="fr-FR" sz="2200" b="1" dirty="0">
              <a:latin typeface="Simplified Arabic" pitchFamily="18" charset="-78"/>
              <a:cs typeface="Simplified Arabic" pitchFamily="18" charset="-78"/>
            </a:endParaRPr>
          </a:p>
        </p:txBody>
      </p:sp>
      <p:sp>
        <p:nvSpPr>
          <p:cNvPr id="7" name="مستطيل 11"/>
          <p:cNvSpPr/>
          <p:nvPr/>
        </p:nvSpPr>
        <p:spPr>
          <a:xfrm>
            <a:off x="0" y="2614265"/>
            <a:ext cx="9144000" cy="2254895"/>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 الفرضية الثالثة: </a:t>
            </a:r>
          </a:p>
          <a:p>
            <a:pPr algn="just"/>
            <a:endParaRPr lang="ar-DZ" sz="2000" b="1" dirty="0" smtClean="0">
              <a:solidFill>
                <a:schemeClr val="tx1"/>
              </a:solidFill>
              <a:cs typeface="Simplified Arabic" pitchFamily="2" charset="-78"/>
            </a:endParaRPr>
          </a:p>
          <a:p>
            <a:pPr algn="just"/>
            <a:r>
              <a:rPr lang="fr-FR" sz="2000" b="1" dirty="0" smtClean="0">
                <a:solidFill>
                  <a:schemeClr val="tx1"/>
                </a:solidFill>
                <a:cs typeface="Simplified Arabic" pitchFamily="2" charset="-78"/>
              </a:rPr>
              <a:t>H0</a:t>
            </a:r>
            <a:r>
              <a:rPr lang="ar-DZ" sz="2000" b="1" dirty="0">
                <a:solidFill>
                  <a:schemeClr val="tx1"/>
                </a:solidFill>
                <a:cs typeface="Simplified Arabic" pitchFamily="2" charset="-78"/>
              </a:rPr>
              <a:t>: </a:t>
            </a:r>
            <a:r>
              <a:rPr lang="ar-DZ" sz="2000" b="1" dirty="0" smtClean="0">
                <a:solidFill>
                  <a:schemeClr val="tx1"/>
                </a:solidFill>
                <a:cs typeface="Simplified Arabic" pitchFamily="2" charset="-78"/>
              </a:rPr>
              <a:t>لا توجد </a:t>
            </a:r>
            <a:r>
              <a:rPr lang="ar-DZ" sz="2000" b="1" dirty="0">
                <a:solidFill>
                  <a:schemeClr val="tx1"/>
                </a:solidFill>
                <a:cs typeface="Simplified Arabic" pitchFamily="2" charset="-78"/>
              </a:rPr>
              <a:t>علاقة ذو دلالة احصائية بين عوامل </a:t>
            </a:r>
            <a:r>
              <a:rPr lang="ar-DZ" sz="2000" b="1" dirty="0" smtClean="0">
                <a:solidFill>
                  <a:schemeClr val="tx1"/>
                </a:solidFill>
                <a:cs typeface="Simplified Arabic" pitchFamily="2" charset="-78"/>
              </a:rPr>
              <a:t>الميزة التنافسية </a:t>
            </a:r>
            <a:r>
              <a:rPr lang="ar-DZ" sz="2000" b="1" dirty="0">
                <a:solidFill>
                  <a:schemeClr val="tx1"/>
                </a:solidFill>
                <a:cs typeface="Simplified Arabic" pitchFamily="2" charset="-78"/>
              </a:rPr>
              <a:t>المنتج الوطني واقتنائه من طرف الزبون </a:t>
            </a:r>
            <a:r>
              <a:rPr lang="fr-FR" sz="2000" b="1" dirty="0" err="1" smtClean="0">
                <a:solidFill>
                  <a:schemeClr val="tx1"/>
                </a:solidFill>
                <a:cs typeface="Simplified Arabic" pitchFamily="2" charset="-78"/>
              </a:rPr>
              <a:t>sig</a:t>
            </a:r>
            <a:r>
              <a:rPr lang="fr-FR" sz="2000" b="1" dirty="0" smtClean="0">
                <a:solidFill>
                  <a:schemeClr val="tx1"/>
                </a:solidFill>
                <a:cs typeface="Simplified Arabic" pitchFamily="2" charset="-78"/>
              </a:rPr>
              <a:t>&gt;0,05</a:t>
            </a:r>
            <a:endParaRPr lang="ar-DZ" sz="2000" b="1" dirty="0" smtClean="0">
              <a:solidFill>
                <a:schemeClr val="tx1"/>
              </a:solidFill>
              <a:cs typeface="Simplified Arabic" pitchFamily="2" charset="-78"/>
            </a:endParaRPr>
          </a:p>
          <a:p>
            <a:pPr algn="just"/>
            <a:endParaRPr lang="ar-DZ" sz="2000" b="1" dirty="0" smtClean="0">
              <a:solidFill>
                <a:schemeClr val="tx1"/>
              </a:solidFill>
              <a:cs typeface="Simplified Arabic" pitchFamily="2" charset="-78"/>
            </a:endParaRPr>
          </a:p>
          <a:p>
            <a:pPr algn="just"/>
            <a:r>
              <a:rPr lang="fr-FR" sz="2000" b="1" dirty="0" smtClean="0">
                <a:solidFill>
                  <a:schemeClr val="tx1"/>
                </a:solidFill>
                <a:cs typeface="Simplified Arabic" pitchFamily="2" charset="-78"/>
              </a:rPr>
              <a:t>H1</a:t>
            </a:r>
            <a:r>
              <a:rPr lang="ar-DZ" sz="2000" b="1" dirty="0" smtClean="0">
                <a:solidFill>
                  <a:schemeClr val="tx1"/>
                </a:solidFill>
                <a:cs typeface="Simplified Arabic" pitchFamily="2" charset="-78"/>
              </a:rPr>
              <a:t>: توجد </a:t>
            </a:r>
            <a:r>
              <a:rPr lang="ar-DZ" sz="2000" b="1" dirty="0">
                <a:solidFill>
                  <a:schemeClr val="tx1"/>
                </a:solidFill>
                <a:cs typeface="Simplified Arabic" pitchFamily="2" charset="-78"/>
              </a:rPr>
              <a:t>علاقة ذو دلالة احصائية بين </a:t>
            </a:r>
            <a:r>
              <a:rPr lang="ar-DZ" sz="2000" b="1" dirty="0" smtClean="0">
                <a:solidFill>
                  <a:schemeClr val="tx1"/>
                </a:solidFill>
                <a:cs typeface="Simplified Arabic" pitchFamily="2" charset="-78"/>
              </a:rPr>
              <a:t>عوامل الميزة التنافسية واقتنائه </a:t>
            </a:r>
            <a:r>
              <a:rPr lang="ar-DZ" sz="2000" b="1" dirty="0">
                <a:solidFill>
                  <a:schemeClr val="tx1"/>
                </a:solidFill>
                <a:cs typeface="Simplified Arabic" pitchFamily="2" charset="-78"/>
              </a:rPr>
              <a:t>من طرف الزبون : </a:t>
            </a:r>
            <a:r>
              <a:rPr lang="fr-FR" sz="2000" b="1" dirty="0" err="1" smtClean="0">
                <a:solidFill>
                  <a:schemeClr val="tx1"/>
                </a:solidFill>
                <a:cs typeface="Simplified Arabic" pitchFamily="2" charset="-78"/>
              </a:rPr>
              <a:t>sig</a:t>
            </a:r>
            <a:r>
              <a:rPr lang="fr-FR" sz="2000" b="1" dirty="0" smtClean="0">
                <a:solidFill>
                  <a:schemeClr val="tx1"/>
                </a:solidFill>
                <a:cs typeface="Simplified Arabic" pitchFamily="2" charset="-78"/>
              </a:rPr>
              <a:t>&lt;0,05</a:t>
            </a:r>
            <a:endParaRPr lang="ar-DZ" sz="2000" b="1" dirty="0" smtClean="0">
              <a:solidFill>
                <a:schemeClr val="tx1"/>
              </a:solidFill>
              <a:cs typeface="Simplified Arabic" pitchFamily="2" charset="-78"/>
            </a:endParaRPr>
          </a:p>
          <a:p>
            <a:pPr algn="just"/>
            <a:endParaRPr lang="fr-FR" sz="2000" b="1" dirty="0">
              <a:solidFill>
                <a:srgbClr val="FF0000"/>
              </a:solidFill>
            </a:endParaRPr>
          </a:p>
        </p:txBody>
      </p:sp>
    </p:spTree>
    <p:extLst>
      <p:ext uri="{BB962C8B-B14F-4D97-AF65-F5344CB8AC3E}">
        <p14:creationId xmlns:p14="http://schemas.microsoft.com/office/powerpoint/2010/main" val="331100203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96" y="-27384"/>
            <a:ext cx="9035480" cy="68133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0B34F065-1154-456A-91E3-76DE8E75E17B}" type="slidenum">
              <a:rPr lang="ar-SA" smtClean="0"/>
              <a:pPr/>
              <a:t>72</a:t>
            </a:fld>
            <a:endParaRPr lang="ar-SA"/>
          </a:p>
        </p:txBody>
      </p:sp>
      <p:sp>
        <p:nvSpPr>
          <p:cNvPr id="2" name="ZoneTexte 1"/>
          <p:cNvSpPr txBox="1"/>
          <p:nvPr/>
        </p:nvSpPr>
        <p:spPr>
          <a:xfrm>
            <a:off x="228419" y="2852936"/>
            <a:ext cx="8648419" cy="3539430"/>
          </a:xfrm>
          <a:prstGeom prst="rect">
            <a:avLst/>
          </a:prstGeom>
          <a:noFill/>
        </p:spPr>
        <p:txBody>
          <a:bodyPr wrap="square" rtlCol="0">
            <a:spAutoFit/>
          </a:bodyPr>
          <a:lstStyle/>
          <a:p>
            <a:r>
              <a:rPr lang="ar-DZ" sz="2000" b="1" dirty="0" smtClean="0">
                <a:solidFill>
                  <a:srgbClr val="FF0000"/>
                </a:solidFill>
                <a:latin typeface="Simplified Arabic" pitchFamily="18" charset="-78"/>
                <a:cs typeface="Simplified Arabic" pitchFamily="18" charset="-78"/>
              </a:rPr>
              <a:t>التفسير:</a:t>
            </a:r>
          </a:p>
          <a:p>
            <a:pPr>
              <a:lnSpc>
                <a:spcPct val="150000"/>
              </a:lnSpc>
            </a:pPr>
            <a:r>
              <a:rPr lang="ar-DZ" sz="2000" b="1" dirty="0" smtClean="0">
                <a:latin typeface="Simplified Arabic" pitchFamily="18" charset="-78"/>
                <a:cs typeface="Simplified Arabic" pitchFamily="18" charset="-78"/>
              </a:rPr>
              <a:t>يبن معامل الارتباط  و درجة قوة العلاقة بين المتغير التابع (اقتناء المنتج) والمتغير المستقل(الميزة التنافسية المنتج) وهو معنوي اما معامل التحديد فهو يبين الدرجة التفسيرية للمتغير المستقل ـ اما قيمة </a:t>
            </a:r>
            <a:r>
              <a:rPr lang="fr-FR" sz="2000" b="1" dirty="0" smtClean="0">
                <a:latin typeface="Simplified Arabic" pitchFamily="18" charset="-78"/>
                <a:cs typeface="Simplified Arabic" pitchFamily="18" charset="-78"/>
              </a:rPr>
              <a:t>t</a:t>
            </a:r>
            <a:r>
              <a:rPr lang="ar-DZ" sz="2000" b="1" dirty="0" smtClean="0">
                <a:latin typeface="Simplified Arabic" pitchFamily="18" charset="-78"/>
                <a:cs typeface="Simplified Arabic" pitchFamily="18" charset="-78"/>
              </a:rPr>
              <a:t> فتبين معنوية معلمة المتغير المستقل وهو معنوي في مثالنا هذا ، اما قيمة</a:t>
            </a:r>
            <a:r>
              <a:rPr lang="fr-FR" sz="2000" b="1" dirty="0">
                <a:latin typeface="Simplified Arabic" pitchFamily="18" charset="-78"/>
                <a:cs typeface="Simplified Arabic" pitchFamily="18" charset="-78"/>
              </a:rPr>
              <a:t> </a:t>
            </a:r>
            <a:r>
              <a:rPr lang="fr-FR" sz="2000" b="1" dirty="0" smtClean="0">
                <a:latin typeface="Simplified Arabic" pitchFamily="18" charset="-78"/>
                <a:cs typeface="Simplified Arabic" pitchFamily="18" charset="-78"/>
              </a:rPr>
              <a:t>F </a:t>
            </a:r>
            <a:r>
              <a:rPr lang="ar-DZ" sz="2000" b="1" dirty="0" smtClean="0">
                <a:latin typeface="Simplified Arabic" pitchFamily="18" charset="-78"/>
                <a:cs typeface="Simplified Arabic" pitchFamily="18" charset="-78"/>
              </a:rPr>
              <a:t>فتبين معنوية نموذج الانحدار ككل ، وهو معنوي في مثالنا ، ومنه فإننا نرفض الفرضية العدمية ونقبل الفرضية البديلة ومفادها انه </a:t>
            </a:r>
            <a:r>
              <a:rPr lang="ar-DZ" sz="2000" b="1" dirty="0">
                <a:latin typeface="Simplified Arabic" pitchFamily="18" charset="-78"/>
                <a:cs typeface="Simplified Arabic" pitchFamily="18" charset="-78"/>
              </a:rPr>
              <a:t>توجد علاقة ذو دلالة احصائية بين عوامل </a:t>
            </a:r>
            <a:r>
              <a:rPr lang="ar-DZ" sz="2000" b="1" dirty="0" smtClean="0">
                <a:latin typeface="Simplified Arabic" pitchFamily="18" charset="-78"/>
                <a:cs typeface="Simplified Arabic" pitchFamily="18" charset="-78"/>
              </a:rPr>
              <a:t>الميزة التنافسية </a:t>
            </a:r>
            <a:r>
              <a:rPr lang="ar-DZ" sz="2000" b="1" dirty="0">
                <a:latin typeface="Simplified Arabic" pitchFamily="18" charset="-78"/>
                <a:cs typeface="Simplified Arabic" pitchFamily="18" charset="-78"/>
              </a:rPr>
              <a:t>المنتج الوطني و </a:t>
            </a:r>
            <a:r>
              <a:rPr lang="ar-DZ" sz="2000" b="1" dirty="0" smtClean="0">
                <a:latin typeface="Simplified Arabic" pitchFamily="18" charset="-78"/>
                <a:cs typeface="Simplified Arabic" pitchFamily="18" charset="-78"/>
              </a:rPr>
              <a:t>بين </a:t>
            </a:r>
            <a:r>
              <a:rPr lang="ar-DZ" sz="2000" b="1" dirty="0">
                <a:latin typeface="Simplified Arabic" pitchFamily="18" charset="-78"/>
                <a:cs typeface="Simplified Arabic" pitchFamily="18" charset="-78"/>
              </a:rPr>
              <a:t>درجة اقتنائه من طرف الزبون الجزائري  ومنه الفرضية </a:t>
            </a:r>
            <a:r>
              <a:rPr lang="ar-DZ" sz="2000" b="1" dirty="0" smtClean="0">
                <a:latin typeface="Simplified Arabic" pitchFamily="18" charset="-78"/>
                <a:cs typeface="Simplified Arabic" pitchFamily="18" charset="-78"/>
              </a:rPr>
              <a:t>الثالثة </a:t>
            </a:r>
            <a:r>
              <a:rPr lang="ar-DZ" sz="2000" b="1" dirty="0">
                <a:latin typeface="Simplified Arabic" pitchFamily="18" charset="-78"/>
                <a:cs typeface="Simplified Arabic" pitchFamily="18" charset="-78"/>
              </a:rPr>
              <a:t>فرضية </a:t>
            </a:r>
            <a:r>
              <a:rPr lang="ar-DZ" sz="2000" b="1" dirty="0" smtClean="0">
                <a:latin typeface="Simplified Arabic" pitchFamily="18" charset="-78"/>
                <a:cs typeface="Simplified Arabic" pitchFamily="18" charset="-78"/>
              </a:rPr>
              <a:t>صحيحة,</a:t>
            </a:r>
            <a:endParaRPr lang="ar-DZ" sz="2000" b="1" dirty="0">
              <a:latin typeface="Simplified Arabic" pitchFamily="18" charset="-78"/>
              <a:cs typeface="Simplified Arabic" pitchFamily="18" charset="-78"/>
            </a:endParaRPr>
          </a:p>
          <a:p>
            <a:endParaRPr lang="fr-FR" sz="2400" b="1" dirty="0">
              <a:latin typeface="Simplified Arabic" pitchFamily="18" charset="-78"/>
              <a:cs typeface="Simplified Arabic" pitchFamily="18" charset="-78"/>
            </a:endParaRPr>
          </a:p>
        </p:txBody>
      </p:sp>
      <mc:AlternateContent xmlns:mc="http://schemas.openxmlformats.org/markup-compatibility/2006" xmlns:a14="http://schemas.microsoft.com/office/drawing/2010/main">
        <mc:Choice Requires="a14">
          <p:graphicFrame>
            <p:nvGraphicFramePr>
              <p:cNvPr id="16" name="Tableau 15"/>
              <p:cNvGraphicFramePr>
                <a:graphicFrameLocks noGrp="1"/>
              </p:cNvGraphicFramePr>
              <p:nvPr>
                <p:extLst>
                  <p:ext uri="{D42A27DB-BD31-4B8C-83A1-F6EECF244321}">
                    <p14:modId xmlns:p14="http://schemas.microsoft.com/office/powerpoint/2010/main" val="870434956"/>
                  </p:ext>
                </p:extLst>
              </p:nvPr>
            </p:nvGraphicFramePr>
            <p:xfrm>
              <a:off x="251520" y="738122"/>
              <a:ext cx="8648419" cy="1717683"/>
            </p:xfrm>
            <a:graphic>
              <a:graphicData uri="http://schemas.openxmlformats.org/drawingml/2006/table">
                <a:tbl>
                  <a:tblPr rtl="1" firstRow="1" firstCol="1" bandRow="1">
                    <a:tableStyleId>{5DA37D80-6434-44D0-A028-1B22A696006F}</a:tableStyleId>
                  </a:tblPr>
                  <a:tblGrid>
                    <a:gridCol w="1621987"/>
                    <a:gridCol w="1099187"/>
                    <a:gridCol w="1099187"/>
                    <a:gridCol w="1110950"/>
                    <a:gridCol w="926663"/>
                    <a:gridCol w="938426"/>
                    <a:gridCol w="938426"/>
                    <a:gridCol w="913593"/>
                  </a:tblGrid>
                  <a:tr h="666123">
                    <a:tc row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المحور</a:t>
                          </a:r>
                          <a:endParaRPr lang="fr-FR" sz="2000" b="1" dirty="0">
                            <a:effectLst/>
                            <a:latin typeface="Traditional Arabic" pitchFamily="18" charset="-78"/>
                            <a:ea typeface="Calibri"/>
                            <a:cs typeface="Traditional Arabic" pitchFamily="18" charset="-78"/>
                          </a:endParaRPr>
                        </a:p>
                      </a:txBody>
                      <a:tcPr marL="68580" marR="68580" marT="0" marB="0"/>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معامل الارتباط بيرسون</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row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معامل </a:t>
                          </a:r>
                          <a:r>
                            <a:rPr lang="ar-DZ" sz="2000" b="1" dirty="0" smtClean="0">
                              <a:effectLst/>
                              <a:latin typeface="Traditional Arabic" pitchFamily="18" charset="-78"/>
                              <a:cs typeface="Traditional Arabic" pitchFamily="18" charset="-78"/>
                            </a:rPr>
                            <a:t>التحديد</a:t>
                          </a:r>
                          <a:r>
                            <a:rPr lang="ar-DZ" sz="2000" b="1" baseline="0" dirty="0" smtClean="0">
                              <a:effectLst/>
                              <a:latin typeface="Traditional Arabic" pitchFamily="18" charset="-78"/>
                              <a:cs typeface="Traditional Arabic" pitchFamily="18" charset="-78"/>
                            </a:rPr>
                            <a:t> </a:t>
                          </a:r>
                          <a14:m>
                            <m:oMath xmlns:m="http://schemas.openxmlformats.org/officeDocument/2006/math">
                              <m:sSup>
                                <m:sSupPr>
                                  <m:ctrlPr>
                                    <a:rPr lang="fr-FR" sz="1800" b="1" i="1" kern="1200" smtClean="0">
                                      <a:solidFill>
                                        <a:schemeClr val="tx1"/>
                                      </a:solidFill>
                                      <a:effectLst/>
                                      <a:latin typeface="Cambria Math"/>
                                      <a:ea typeface="+mn-ea"/>
                                      <a:cs typeface="+mn-cs"/>
                                    </a:rPr>
                                  </m:ctrlPr>
                                </m:sSupPr>
                                <m:e>
                                  <m:r>
                                    <a:rPr lang="fr-FR" sz="1800" b="1" i="1" kern="1200">
                                      <a:solidFill>
                                        <a:schemeClr val="tx1"/>
                                      </a:solidFill>
                                      <a:effectLst/>
                                      <a:latin typeface="Cambria Math"/>
                                      <a:ea typeface="+mn-ea"/>
                                      <a:cs typeface="+mn-cs"/>
                                    </a:rPr>
                                    <m:t>𝑹</m:t>
                                  </m:r>
                                </m:e>
                                <m:sup>
                                  <m:r>
                                    <a:rPr lang="fr-FR" sz="1800" b="1" i="1" kern="1200">
                                      <a:solidFill>
                                        <a:schemeClr val="tx1"/>
                                      </a:solidFill>
                                      <a:effectLst/>
                                      <a:latin typeface="Cambria Math"/>
                                      <a:ea typeface="+mn-ea"/>
                                      <a:cs typeface="+mn-cs"/>
                                    </a:rPr>
                                    <m:t>𝟐</m:t>
                                  </m:r>
                                </m:sup>
                              </m:sSup>
                            </m:oMath>
                          </a14:m>
                          <a:endParaRPr lang="fr-FR" sz="2000" b="1" dirty="0">
                            <a:effectLst/>
                            <a:latin typeface="Traditional Arabic" pitchFamily="18" charset="-78"/>
                            <a:ea typeface="Calibri"/>
                            <a:cs typeface="Traditional Arabic" pitchFamily="18" charset="-78"/>
                          </a:endParaRPr>
                        </a:p>
                      </a:txBody>
                      <a:tcPr marL="68580" marR="68580" marT="0" marB="0"/>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قيمة </a:t>
                          </a:r>
                          <a:r>
                            <a:rPr lang="fr-FR" sz="2000" b="1" dirty="0">
                              <a:effectLst/>
                              <a:latin typeface="Traditional Arabic" pitchFamily="18" charset="-78"/>
                              <a:cs typeface="Traditional Arabic" pitchFamily="18" charset="-78"/>
                            </a:rPr>
                            <a:t>t </a:t>
                          </a:r>
                          <a:r>
                            <a:rPr lang="ar-DZ" sz="2000" b="1" dirty="0" smtClean="0">
                              <a:effectLst/>
                              <a:latin typeface="Traditional Arabic" pitchFamily="18" charset="-78"/>
                              <a:cs typeface="Traditional Arabic" pitchFamily="18" charset="-78"/>
                            </a:rPr>
                            <a:t> </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gridSpan="2">
                      <a:txBody>
                        <a:bodyPr/>
                        <a:lstStyle/>
                        <a:p>
                          <a:pPr algn="r" rtl="1">
                            <a:lnSpc>
                              <a:spcPct val="115000"/>
                            </a:lnSpc>
                            <a:spcAft>
                              <a:spcPts val="0"/>
                            </a:spcAft>
                          </a:pPr>
                          <a:r>
                            <a:rPr lang="ar-DZ" sz="2000" b="1">
                              <a:effectLst/>
                              <a:latin typeface="Traditional Arabic" pitchFamily="18" charset="-78"/>
                              <a:cs typeface="Traditional Arabic" pitchFamily="18" charset="-78"/>
                            </a:rPr>
                            <a:t>قيمة </a:t>
                          </a:r>
                          <a:r>
                            <a:rPr lang="fr-FR" sz="2000" b="1">
                              <a:effectLst/>
                              <a:latin typeface="Traditional Arabic" pitchFamily="18" charset="-78"/>
                              <a:cs typeface="Traditional Arabic" pitchFamily="18" charset="-78"/>
                            </a:rPr>
                            <a:t>F</a:t>
                          </a:r>
                          <a:endParaRPr lang="fr-FR" sz="2000" b="1">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r>
                  <a:tr h="323937">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 </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dirty="0" err="1">
                              <a:effectLst/>
                              <a:latin typeface="Traditional Arabic" pitchFamily="18" charset="-78"/>
                              <a:cs typeface="Traditional Arabic" pitchFamily="18" charset="-78"/>
                            </a:rPr>
                            <a:t>sig</a:t>
                          </a:r>
                          <a:endParaRPr lang="fr-FR" sz="2000" b="1" dirty="0">
                            <a:effectLst/>
                            <a:latin typeface="Traditional Arabic" pitchFamily="18" charset="-78"/>
                            <a:ea typeface="Calibri"/>
                            <a:cs typeface="Traditional Arabic" pitchFamily="18" charset="-78"/>
                          </a:endParaRPr>
                        </a:p>
                      </a:txBody>
                      <a:tcPr marL="68580" marR="68580" marT="0" marB="0"/>
                    </a:tc>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a:effectLst/>
                              <a:latin typeface="Traditional Arabic" pitchFamily="18" charset="-78"/>
                              <a:cs typeface="Traditional Arabic" pitchFamily="18" charset="-78"/>
                            </a:rPr>
                            <a:t>القيمة </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r>
                  <a:tr h="666123">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الميزة</a:t>
                          </a:r>
                          <a:r>
                            <a:rPr lang="ar-DZ" sz="2000" b="1" baseline="0" dirty="0" smtClean="0">
                              <a:effectLst/>
                              <a:latin typeface="Traditional Arabic" pitchFamily="18" charset="-78"/>
                              <a:cs typeface="Traditional Arabic" pitchFamily="18" charset="-78"/>
                            </a:rPr>
                            <a:t> التنافسية </a:t>
                          </a:r>
                          <a:r>
                            <a:rPr lang="ar-DZ" sz="2000" b="1" dirty="0" smtClean="0">
                              <a:effectLst/>
                              <a:latin typeface="Traditional Arabic" pitchFamily="18" charset="-78"/>
                              <a:cs typeface="Traditional Arabic" pitchFamily="18" charset="-78"/>
                            </a:rPr>
                            <a:t> </a:t>
                          </a:r>
                          <a:r>
                            <a:rPr lang="ar-DZ" sz="2000" b="1" dirty="0">
                              <a:effectLst/>
                              <a:latin typeface="Traditional Arabic" pitchFamily="18" charset="-78"/>
                              <a:cs typeface="Traditional Arabic" pitchFamily="18" charset="-78"/>
                            </a:rPr>
                            <a:t>المنتج الوطني</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0,724</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0.525</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6,47</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41,92</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r>
                </a:tbl>
              </a:graphicData>
            </a:graphic>
          </p:graphicFrame>
        </mc:Choice>
        <mc:Fallback xmlns="">
          <p:graphicFrame>
            <p:nvGraphicFramePr>
              <p:cNvPr id="16" name="Tableau 15"/>
              <p:cNvGraphicFramePr>
                <a:graphicFrameLocks noGrp="1"/>
              </p:cNvGraphicFramePr>
              <p:nvPr>
                <p:extLst>
                  <p:ext uri="{D42A27DB-BD31-4B8C-83A1-F6EECF244321}">
                    <p14:modId xmlns:p14="http://schemas.microsoft.com/office/powerpoint/2010/main" val="870434956"/>
                  </p:ext>
                </p:extLst>
              </p:nvPr>
            </p:nvGraphicFramePr>
            <p:xfrm>
              <a:off x="251520" y="738122"/>
              <a:ext cx="8648419" cy="1717683"/>
            </p:xfrm>
            <a:graphic>
              <a:graphicData uri="http://schemas.openxmlformats.org/drawingml/2006/table">
                <a:tbl>
                  <a:tblPr rtl="1" firstRow="1" firstCol="1" bandRow="1">
                    <a:tableStyleId>{5DA37D80-6434-44D0-A028-1B22A696006F}</a:tableStyleId>
                  </a:tblPr>
                  <a:tblGrid>
                    <a:gridCol w="1621987"/>
                    <a:gridCol w="1099187"/>
                    <a:gridCol w="1099187"/>
                    <a:gridCol w="1110950"/>
                    <a:gridCol w="926663"/>
                    <a:gridCol w="938426"/>
                    <a:gridCol w="938426"/>
                    <a:gridCol w="913593"/>
                  </a:tblGrid>
                  <a:tr h="666123">
                    <a:tc row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المحور</a:t>
                          </a:r>
                          <a:endParaRPr lang="fr-FR" sz="2000" b="1" dirty="0">
                            <a:effectLst/>
                            <a:latin typeface="Traditional Arabic" pitchFamily="18" charset="-78"/>
                            <a:ea typeface="Calibri"/>
                            <a:cs typeface="Traditional Arabic" pitchFamily="18" charset="-78"/>
                          </a:endParaRPr>
                        </a:p>
                      </a:txBody>
                      <a:tcPr marL="68580" marR="68580" marT="0" marB="0"/>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معامل الارتباط بيرسون</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rowSpan="2">
                      <a:txBody>
                        <a:bodyPr/>
                        <a:lstStyle/>
                        <a:p>
                          <a:endParaRPr lang="fr-FR"/>
                        </a:p>
                      </a:txBody>
                      <a:tcPr marL="68580" marR="68580" marT="0" marB="0">
                        <a:blipFill rotWithShape="1">
                          <a:blip r:embed="rId2"/>
                          <a:stretch>
                            <a:fillRect l="-344505" t="-2994" r="-335165" b="-83234"/>
                          </a:stretch>
                        </a:blipFill>
                      </a:tcPr>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قيمة </a:t>
                          </a:r>
                          <a:r>
                            <a:rPr lang="fr-FR" sz="2000" b="1" dirty="0">
                              <a:effectLst/>
                              <a:latin typeface="Traditional Arabic" pitchFamily="18" charset="-78"/>
                              <a:cs typeface="Traditional Arabic" pitchFamily="18" charset="-78"/>
                            </a:rPr>
                            <a:t>t </a:t>
                          </a:r>
                          <a:r>
                            <a:rPr lang="ar-DZ" sz="2000" b="1" dirty="0" smtClean="0">
                              <a:effectLst/>
                              <a:latin typeface="Traditional Arabic" pitchFamily="18" charset="-78"/>
                              <a:cs typeface="Traditional Arabic" pitchFamily="18" charset="-78"/>
                            </a:rPr>
                            <a:t> </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gridSpan="2">
                      <a:txBody>
                        <a:bodyPr/>
                        <a:lstStyle/>
                        <a:p>
                          <a:pPr algn="r" rtl="1">
                            <a:lnSpc>
                              <a:spcPct val="115000"/>
                            </a:lnSpc>
                            <a:spcAft>
                              <a:spcPts val="0"/>
                            </a:spcAft>
                          </a:pPr>
                          <a:r>
                            <a:rPr lang="ar-DZ" sz="2000" b="1">
                              <a:effectLst/>
                              <a:latin typeface="Traditional Arabic" pitchFamily="18" charset="-78"/>
                              <a:cs typeface="Traditional Arabic" pitchFamily="18" charset="-78"/>
                            </a:rPr>
                            <a:t>قيمة </a:t>
                          </a:r>
                          <a:r>
                            <a:rPr lang="fr-FR" sz="2000" b="1">
                              <a:effectLst/>
                              <a:latin typeface="Traditional Arabic" pitchFamily="18" charset="-78"/>
                              <a:cs typeface="Traditional Arabic" pitchFamily="18" charset="-78"/>
                            </a:rPr>
                            <a:t>F</a:t>
                          </a:r>
                          <a:endParaRPr lang="fr-FR" sz="2000" b="1">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r>
                  <a:tr h="350520">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 </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dirty="0" err="1">
                              <a:effectLst/>
                              <a:latin typeface="Traditional Arabic" pitchFamily="18" charset="-78"/>
                              <a:cs typeface="Traditional Arabic" pitchFamily="18" charset="-78"/>
                            </a:rPr>
                            <a:t>sig</a:t>
                          </a:r>
                          <a:endParaRPr lang="fr-FR" sz="2000" b="1" dirty="0">
                            <a:effectLst/>
                            <a:latin typeface="Traditional Arabic" pitchFamily="18" charset="-78"/>
                            <a:ea typeface="Calibri"/>
                            <a:cs typeface="Traditional Arabic" pitchFamily="18" charset="-78"/>
                          </a:endParaRPr>
                        </a:p>
                      </a:txBody>
                      <a:tcPr marL="68580" marR="68580" marT="0" marB="0"/>
                    </a:tc>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a:effectLst/>
                              <a:latin typeface="Traditional Arabic" pitchFamily="18" charset="-78"/>
                              <a:cs typeface="Traditional Arabic" pitchFamily="18" charset="-78"/>
                            </a:rPr>
                            <a:t>القيمة </a:t>
                          </a:r>
                          <a:endParaRPr lang="fr-FR" sz="2000" b="1">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r>
                  <a:tr h="701040">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الميزة</a:t>
                          </a:r>
                          <a:r>
                            <a:rPr lang="ar-DZ" sz="2000" b="1" baseline="0" dirty="0" smtClean="0">
                              <a:effectLst/>
                              <a:latin typeface="Traditional Arabic" pitchFamily="18" charset="-78"/>
                              <a:cs typeface="Traditional Arabic" pitchFamily="18" charset="-78"/>
                            </a:rPr>
                            <a:t> التنافسية </a:t>
                          </a:r>
                          <a:r>
                            <a:rPr lang="ar-DZ" sz="2000" b="1" dirty="0" smtClean="0">
                              <a:effectLst/>
                              <a:latin typeface="Traditional Arabic" pitchFamily="18" charset="-78"/>
                              <a:cs typeface="Traditional Arabic" pitchFamily="18" charset="-78"/>
                            </a:rPr>
                            <a:t> </a:t>
                          </a:r>
                          <a:r>
                            <a:rPr lang="ar-DZ" sz="2000" b="1" dirty="0">
                              <a:effectLst/>
                              <a:latin typeface="Traditional Arabic" pitchFamily="18" charset="-78"/>
                              <a:cs typeface="Traditional Arabic" pitchFamily="18" charset="-78"/>
                            </a:rPr>
                            <a:t>المنتج الوطني</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0,724</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0.525</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6,47</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41,92</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0.00</a:t>
                          </a:r>
                          <a:endParaRPr lang="fr-FR" sz="2000" b="1" dirty="0">
                            <a:effectLst/>
                            <a:latin typeface="Traditional Arabic" pitchFamily="18" charset="-78"/>
                            <a:ea typeface="Calibri"/>
                            <a:cs typeface="Traditional Arabic" pitchFamily="18" charset="-78"/>
                          </a:endParaRPr>
                        </a:p>
                      </a:txBody>
                      <a:tcPr marL="68580" marR="68580" marT="0" marB="0"/>
                    </a:tc>
                  </a:tr>
                </a:tbl>
              </a:graphicData>
            </a:graphic>
          </p:graphicFrame>
        </mc:Fallback>
      </mc:AlternateContent>
    </p:spTree>
    <p:extLst>
      <p:ext uri="{BB962C8B-B14F-4D97-AF65-F5344CB8AC3E}">
        <p14:creationId xmlns:p14="http://schemas.microsoft.com/office/powerpoint/2010/main" val="5911251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mj-cs"/>
              </a:rPr>
              <a:pPr algn="ctr"/>
              <a:t>73</a:t>
            </a:fld>
            <a:endParaRPr lang="ar-SA" sz="2000" b="1" dirty="0">
              <a:solidFill>
                <a:srgbClr val="FF0000"/>
              </a:solidFill>
              <a:cs typeface="+mj-cs"/>
            </a:endParaRPr>
          </a:p>
        </p:txBody>
      </p:sp>
      <p:pic>
        <p:nvPicPr>
          <p:cNvPr id="2051" name="Picture 3"/>
          <p:cNvPicPr>
            <a:picLocks noChangeAspect="1" noChangeArrowheads="1"/>
          </p:cNvPicPr>
          <p:nvPr/>
        </p:nvPicPr>
        <p:blipFill>
          <a:blip r:embed="rId3"/>
          <a:srcRect/>
          <a:stretch>
            <a:fillRect/>
          </a:stretch>
        </p:blipFill>
        <p:spPr bwMode="auto">
          <a:xfrm>
            <a:off x="0" y="1"/>
            <a:ext cx="2861620" cy="13093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876256" y="2"/>
            <a:ext cx="2267744" cy="1309334"/>
          </a:xfrm>
          <a:prstGeom prst="rect">
            <a:avLst/>
          </a:prstGeom>
          <a:noFill/>
          <a:ln w="9525">
            <a:noFill/>
            <a:miter lim="800000"/>
            <a:headEnd/>
            <a:tailEnd/>
          </a:ln>
          <a:effectLst/>
        </p:spPr>
      </p:pic>
      <p:sp>
        <p:nvSpPr>
          <p:cNvPr id="12" name="مستطيل 11"/>
          <p:cNvSpPr/>
          <p:nvPr/>
        </p:nvSpPr>
        <p:spPr>
          <a:xfrm>
            <a:off x="3203848" y="44625"/>
            <a:ext cx="3528392" cy="11972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a:t>
            </a:r>
            <a:r>
              <a:rPr lang="ar-DZ" sz="2800" b="1" dirty="0" smtClean="0">
                <a:solidFill>
                  <a:srgbClr val="FF0000"/>
                </a:solidFill>
                <a:cs typeface="Simplified Arabic" pitchFamily="2" charset="-78"/>
              </a:rPr>
              <a:t>- </a:t>
            </a:r>
            <a:r>
              <a:rPr lang="ar-DZ" sz="2800" b="1" dirty="0" smtClean="0">
                <a:solidFill>
                  <a:srgbClr val="FF0000"/>
                </a:solidFill>
              </a:rPr>
              <a:t>اختبار علاقة المتغيرات الديمغرافية بمحاور الدراسة</a:t>
            </a:r>
            <a:endParaRPr lang="fr-FR" sz="2000" b="1" dirty="0">
              <a:solidFill>
                <a:srgbClr val="FF0000"/>
              </a:solidFill>
            </a:endParaRPr>
          </a:p>
        </p:txBody>
      </p:sp>
      <p:sp>
        <p:nvSpPr>
          <p:cNvPr id="2" name="ZoneTexte 1"/>
          <p:cNvSpPr txBox="1"/>
          <p:nvPr/>
        </p:nvSpPr>
        <p:spPr>
          <a:xfrm>
            <a:off x="66667" y="1844823"/>
            <a:ext cx="8928992" cy="769441"/>
          </a:xfrm>
          <a:prstGeom prst="rect">
            <a:avLst/>
          </a:prstGeom>
          <a:noFill/>
        </p:spPr>
        <p:txBody>
          <a:bodyPr wrap="square" rtlCol="0">
            <a:spAutoFit/>
          </a:bodyPr>
          <a:lstStyle/>
          <a:p>
            <a:r>
              <a:rPr lang="ar-DZ" sz="2200" b="1" dirty="0" smtClean="0">
                <a:latin typeface="Simplified Arabic" pitchFamily="18" charset="-78"/>
                <a:cs typeface="Simplified Arabic" pitchFamily="18" charset="-78"/>
              </a:rPr>
              <a:t>هنا يتم اختبار ما إذا كان للمتغيرات الديمغرافية تأثير على درجة استجابة الافراد ، وفي هذه الحالة ( الاختبارات </a:t>
            </a:r>
            <a:r>
              <a:rPr lang="ar-DZ" sz="2200" b="1" dirty="0" err="1" smtClean="0">
                <a:latin typeface="Simplified Arabic" pitchFamily="18" charset="-78"/>
                <a:cs typeface="Simplified Arabic" pitchFamily="18" charset="-78"/>
              </a:rPr>
              <a:t>المعلمية</a:t>
            </a:r>
            <a:r>
              <a:rPr lang="ar-DZ" sz="2200" b="1" dirty="0" smtClean="0">
                <a:latin typeface="Simplified Arabic" pitchFamily="18" charset="-78"/>
                <a:cs typeface="Simplified Arabic" pitchFamily="18" charset="-78"/>
              </a:rPr>
              <a:t> ) نستخدم اخبار فرق المتوسطات </a:t>
            </a:r>
            <a:r>
              <a:rPr lang="fr-FR" sz="2200" b="1" dirty="0" smtClean="0">
                <a:latin typeface="Simplified Arabic" pitchFamily="18" charset="-78"/>
                <a:cs typeface="Simplified Arabic" pitchFamily="18" charset="-78"/>
              </a:rPr>
              <a:t>t</a:t>
            </a:r>
            <a:r>
              <a:rPr lang="ar-DZ" sz="2200" b="1" dirty="0" smtClean="0">
                <a:latin typeface="Simplified Arabic" pitchFamily="18" charset="-78"/>
                <a:cs typeface="Simplified Arabic" pitchFamily="18" charset="-78"/>
              </a:rPr>
              <a:t> و</a:t>
            </a:r>
            <a:r>
              <a:rPr lang="fr-FR" sz="2200" b="1" dirty="0" smtClean="0">
                <a:latin typeface="Simplified Arabic" pitchFamily="18" charset="-78"/>
                <a:cs typeface="Simplified Arabic" pitchFamily="18" charset="-78"/>
              </a:rPr>
              <a:t>ANOVA </a:t>
            </a:r>
            <a:r>
              <a:rPr lang="ar-DZ" sz="2200" b="1" dirty="0" smtClean="0">
                <a:latin typeface="Simplified Arabic" pitchFamily="18" charset="-78"/>
                <a:cs typeface="Simplified Arabic" pitchFamily="18" charset="-78"/>
              </a:rPr>
              <a:t> ,</a:t>
            </a:r>
            <a:endParaRPr lang="fr-FR" sz="2200" b="1" dirty="0">
              <a:latin typeface="Simplified Arabic" pitchFamily="18" charset="-78"/>
              <a:cs typeface="Simplified Arabic" pitchFamily="18" charset="-78"/>
            </a:endParaRPr>
          </a:p>
        </p:txBody>
      </p:sp>
      <p:sp>
        <p:nvSpPr>
          <p:cNvPr id="7" name="مستطيل 11"/>
          <p:cNvSpPr/>
          <p:nvPr/>
        </p:nvSpPr>
        <p:spPr>
          <a:xfrm>
            <a:off x="0" y="2614265"/>
            <a:ext cx="9144000" cy="3335015"/>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 اختبار فرق المتوسطين ل </a:t>
            </a:r>
            <a:r>
              <a:rPr lang="fr-FR" sz="2000" b="1" dirty="0" smtClean="0">
                <a:solidFill>
                  <a:srgbClr val="FF0000"/>
                </a:solidFill>
                <a:cs typeface="Simplified Arabic" pitchFamily="2" charset="-78"/>
              </a:rPr>
              <a:t>t</a:t>
            </a:r>
            <a:r>
              <a:rPr lang="ar-DZ" sz="2000" b="1" dirty="0" smtClean="0">
                <a:solidFill>
                  <a:srgbClr val="FF0000"/>
                </a:solidFill>
                <a:cs typeface="Simplified Arabic" pitchFamily="2" charset="-78"/>
              </a:rPr>
              <a:t> : </a:t>
            </a:r>
          </a:p>
          <a:p>
            <a:pPr algn="just"/>
            <a:r>
              <a:rPr lang="ar-DZ" sz="2200" b="1" dirty="0">
                <a:solidFill>
                  <a:schemeClr val="tx1"/>
                </a:solidFill>
                <a:latin typeface="Simplified Arabic" pitchFamily="18" charset="-78"/>
                <a:cs typeface="Simplified Arabic" pitchFamily="18" charset="-78"/>
              </a:rPr>
              <a:t>يتم استخدام هذا الاختبار في حالة اذا كان المتغير الديمغرافي يحوي على اجابتين فقط مثل متغير الجنس ( 1 ذكر ، 2 انثى ) وتكون الفرضيات بهذا الشكل </a:t>
            </a:r>
          </a:p>
          <a:p>
            <a:pPr algn="just"/>
            <a:endParaRPr lang="ar-DZ" sz="2000" b="1" dirty="0" smtClean="0">
              <a:solidFill>
                <a:schemeClr val="tx1"/>
              </a:solidFill>
              <a:cs typeface="Simplified Arabic" pitchFamily="2" charset="-78"/>
            </a:endParaRPr>
          </a:p>
          <a:p>
            <a:pPr algn="just"/>
            <a:r>
              <a:rPr lang="fr-FR" sz="2000" b="1" dirty="0" smtClean="0">
                <a:solidFill>
                  <a:schemeClr val="tx1"/>
                </a:solidFill>
                <a:cs typeface="Simplified Arabic" pitchFamily="2" charset="-78"/>
              </a:rPr>
              <a:t>H0</a:t>
            </a:r>
            <a:r>
              <a:rPr lang="ar-DZ" sz="2000" b="1" dirty="0" smtClean="0">
                <a:solidFill>
                  <a:schemeClr val="tx1"/>
                </a:solidFill>
                <a:cs typeface="Simplified Arabic" pitchFamily="2" charset="-78"/>
              </a:rPr>
              <a:t>: لا يوجد فرق معنوي بين متوسطي اجابات العينة تبعا لمتغير الجنس (مثلا) </a:t>
            </a:r>
            <a:r>
              <a:rPr lang="fr-FR" sz="2000" b="1" dirty="0" err="1" smtClean="0">
                <a:solidFill>
                  <a:schemeClr val="tx1"/>
                </a:solidFill>
                <a:cs typeface="Simplified Arabic" pitchFamily="2" charset="-78"/>
              </a:rPr>
              <a:t>sig</a:t>
            </a:r>
            <a:r>
              <a:rPr lang="fr-FR" sz="2000" b="1" dirty="0" smtClean="0">
                <a:solidFill>
                  <a:schemeClr val="tx1"/>
                </a:solidFill>
                <a:cs typeface="Simplified Arabic" pitchFamily="2" charset="-78"/>
              </a:rPr>
              <a:t>&gt;0,05</a:t>
            </a:r>
            <a:endParaRPr lang="ar-DZ" sz="2000" b="1" dirty="0" smtClean="0">
              <a:solidFill>
                <a:schemeClr val="tx1"/>
              </a:solidFill>
              <a:cs typeface="Simplified Arabic" pitchFamily="2" charset="-78"/>
            </a:endParaRPr>
          </a:p>
          <a:p>
            <a:pPr algn="just"/>
            <a:endParaRPr lang="ar-DZ" sz="2000" b="1" dirty="0" smtClean="0">
              <a:solidFill>
                <a:schemeClr val="tx1"/>
              </a:solidFill>
              <a:cs typeface="Simplified Arabic" pitchFamily="2" charset="-78"/>
            </a:endParaRPr>
          </a:p>
          <a:p>
            <a:pPr algn="just"/>
            <a:r>
              <a:rPr lang="fr-FR" sz="2000" b="1" dirty="0" smtClean="0">
                <a:solidFill>
                  <a:schemeClr val="tx1"/>
                </a:solidFill>
                <a:cs typeface="Simplified Arabic" pitchFamily="2" charset="-78"/>
              </a:rPr>
              <a:t>H1</a:t>
            </a:r>
            <a:r>
              <a:rPr lang="ar-DZ" sz="2000" b="1" dirty="0" smtClean="0">
                <a:solidFill>
                  <a:schemeClr val="tx1"/>
                </a:solidFill>
                <a:cs typeface="Simplified Arabic" pitchFamily="2" charset="-78"/>
              </a:rPr>
              <a:t>: يوجد </a:t>
            </a:r>
            <a:r>
              <a:rPr lang="ar-DZ" sz="2000" b="1" dirty="0">
                <a:solidFill>
                  <a:schemeClr val="tx1"/>
                </a:solidFill>
                <a:cs typeface="Simplified Arabic" pitchFamily="2" charset="-78"/>
              </a:rPr>
              <a:t>فرق معنوي بين متوسطي اجابات العينة تبعا لمتغير الجنس </a:t>
            </a:r>
            <a:r>
              <a:rPr lang="fr-FR" sz="2000" b="1" dirty="0" err="1" smtClean="0">
                <a:solidFill>
                  <a:schemeClr val="tx1"/>
                </a:solidFill>
                <a:cs typeface="Simplified Arabic" pitchFamily="2" charset="-78"/>
              </a:rPr>
              <a:t>sig</a:t>
            </a:r>
            <a:r>
              <a:rPr lang="fr-FR" sz="2000" b="1" dirty="0" smtClean="0">
                <a:solidFill>
                  <a:schemeClr val="tx1"/>
                </a:solidFill>
                <a:cs typeface="Simplified Arabic" pitchFamily="2" charset="-78"/>
              </a:rPr>
              <a:t>&lt;0,05</a:t>
            </a:r>
            <a:endParaRPr lang="ar-DZ" sz="2000" b="1" dirty="0">
              <a:solidFill>
                <a:schemeClr val="tx1"/>
              </a:solidFill>
              <a:cs typeface="Simplified Arabic" pitchFamily="2" charset="-78"/>
            </a:endParaRPr>
          </a:p>
          <a:p>
            <a:pPr algn="just"/>
            <a:endParaRPr lang="ar-DZ" sz="2000" b="1" dirty="0">
              <a:solidFill>
                <a:schemeClr val="tx1"/>
              </a:solidFill>
              <a:cs typeface="Simplified Arabic" pitchFamily="2" charset="-78"/>
            </a:endParaRPr>
          </a:p>
          <a:p>
            <a:pPr algn="just"/>
            <a:endParaRPr lang="fr-FR" sz="2000" b="1" dirty="0">
              <a:solidFill>
                <a:srgbClr val="FF0000"/>
              </a:solidFill>
            </a:endParaRPr>
          </a:p>
        </p:txBody>
      </p:sp>
    </p:spTree>
    <p:extLst>
      <p:ext uri="{BB962C8B-B14F-4D97-AF65-F5344CB8AC3E}">
        <p14:creationId xmlns:p14="http://schemas.microsoft.com/office/powerpoint/2010/main" val="325781929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96" y="-27384"/>
            <a:ext cx="9035480" cy="68133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0B34F065-1154-456A-91E3-76DE8E75E17B}" type="slidenum">
              <a:rPr lang="ar-SA" smtClean="0"/>
              <a:pPr/>
              <a:t>74</a:t>
            </a:fld>
            <a:endParaRPr lang="ar-SA"/>
          </a:p>
        </p:txBody>
      </p:sp>
      <p:sp>
        <p:nvSpPr>
          <p:cNvPr id="2" name="ZoneTexte 1"/>
          <p:cNvSpPr txBox="1"/>
          <p:nvPr/>
        </p:nvSpPr>
        <p:spPr>
          <a:xfrm>
            <a:off x="228419" y="2852936"/>
            <a:ext cx="8648419" cy="2246769"/>
          </a:xfrm>
          <a:prstGeom prst="rect">
            <a:avLst/>
          </a:prstGeom>
          <a:noFill/>
        </p:spPr>
        <p:txBody>
          <a:bodyPr wrap="square" rtlCol="0">
            <a:spAutoFit/>
          </a:bodyPr>
          <a:lstStyle/>
          <a:p>
            <a:r>
              <a:rPr lang="ar-DZ" sz="2000" b="1" dirty="0" smtClean="0">
                <a:solidFill>
                  <a:srgbClr val="FF0000"/>
                </a:solidFill>
                <a:latin typeface="Simplified Arabic" pitchFamily="18" charset="-78"/>
                <a:cs typeface="Simplified Arabic" pitchFamily="18" charset="-78"/>
              </a:rPr>
              <a:t>التفسير:</a:t>
            </a:r>
          </a:p>
          <a:p>
            <a:pPr>
              <a:lnSpc>
                <a:spcPct val="150000"/>
              </a:lnSpc>
            </a:pPr>
            <a:r>
              <a:rPr lang="ar-DZ" sz="2000" b="1" dirty="0" smtClean="0">
                <a:latin typeface="Simplified Arabic" pitchFamily="18" charset="-78"/>
                <a:cs typeface="Simplified Arabic" pitchFamily="18" charset="-78"/>
              </a:rPr>
              <a:t>من اختبار تساوي التباين نجد ان قيمة </a:t>
            </a:r>
            <a:r>
              <a:rPr lang="fr-FR" sz="2000" b="1" dirty="0" smtClean="0">
                <a:latin typeface="Simplified Arabic" pitchFamily="18" charset="-78"/>
                <a:cs typeface="Simplified Arabic" pitchFamily="18" charset="-78"/>
              </a:rPr>
              <a:t>F</a:t>
            </a:r>
            <a:r>
              <a:rPr lang="ar-DZ" sz="2000" b="1" dirty="0" smtClean="0">
                <a:latin typeface="Simplified Arabic" pitchFamily="18" charset="-78"/>
                <a:cs typeface="Simplified Arabic" pitchFamily="18" charset="-78"/>
              </a:rPr>
              <a:t> 0,009 بدلالة احصائية 0,93 ومنه نقول </a:t>
            </a:r>
            <a:r>
              <a:rPr lang="ar-DZ" sz="2000" b="1" dirty="0" err="1" smtClean="0">
                <a:latin typeface="Simplified Arabic" pitchFamily="18" charset="-78"/>
                <a:cs typeface="Simplified Arabic" pitchFamily="18" charset="-78"/>
              </a:rPr>
              <a:t>نقول</a:t>
            </a:r>
            <a:r>
              <a:rPr lang="ar-DZ" sz="2000" b="1" dirty="0" smtClean="0">
                <a:latin typeface="Simplified Arabic" pitchFamily="18" charset="-78"/>
                <a:cs typeface="Simplified Arabic" pitchFamily="18" charset="-78"/>
              </a:rPr>
              <a:t> ان تباين اجابات الفقرة بالنسية للذكور مساوي لتباين اجابات الاناث ، </a:t>
            </a:r>
          </a:p>
          <a:p>
            <a:pPr>
              <a:lnSpc>
                <a:spcPct val="150000"/>
              </a:lnSpc>
            </a:pPr>
            <a:r>
              <a:rPr lang="ar-DZ" sz="2000" b="1" dirty="0" smtClean="0">
                <a:latin typeface="Simplified Arabic" pitchFamily="18" charset="-78"/>
                <a:cs typeface="Simplified Arabic" pitchFamily="18" charset="-78"/>
              </a:rPr>
              <a:t>ومن اختبار </a:t>
            </a:r>
            <a:r>
              <a:rPr lang="fr-FR" sz="2000" b="1" dirty="0" smtClean="0">
                <a:latin typeface="Simplified Arabic" pitchFamily="18" charset="-78"/>
                <a:cs typeface="Simplified Arabic" pitchFamily="18" charset="-78"/>
              </a:rPr>
              <a:t>t</a:t>
            </a:r>
            <a:r>
              <a:rPr lang="ar-DZ" sz="2000" b="1" dirty="0" smtClean="0">
                <a:latin typeface="Simplified Arabic" pitchFamily="18" charset="-78"/>
                <a:cs typeface="Simplified Arabic" pitchFamily="18" charset="-78"/>
              </a:rPr>
              <a:t> نقبل الفرضية العدمية لأنه (0,629</a:t>
            </a:r>
            <a:r>
              <a:rPr lang="fr-FR" sz="2000" b="1" dirty="0" smtClean="0">
                <a:latin typeface="Simplified Arabic" pitchFamily="18" charset="-78"/>
                <a:cs typeface="Simplified Arabic" pitchFamily="18" charset="-78"/>
              </a:rPr>
              <a:t>&lt;</a:t>
            </a:r>
            <a:r>
              <a:rPr lang="ar-DZ" sz="2000" b="1" dirty="0" smtClean="0">
                <a:latin typeface="Simplified Arabic" pitchFamily="18" charset="-78"/>
                <a:cs typeface="Simplified Arabic" pitchFamily="18" charset="-78"/>
              </a:rPr>
              <a:t> 0,05) والتي تنص على </a:t>
            </a:r>
            <a:r>
              <a:rPr lang="ar-DZ" sz="2000" b="1" dirty="0">
                <a:latin typeface="Simplified Arabic" pitchFamily="18" charset="-78"/>
                <a:cs typeface="Simplified Arabic" pitchFamily="18" charset="-78"/>
              </a:rPr>
              <a:t>ان لا يوجد فرق معنوي بين متوسطي اجابات العينة تبعا لمتغير الجنس </a:t>
            </a:r>
            <a:r>
              <a:rPr lang="ar-DZ" sz="2000" b="1" dirty="0" smtClean="0">
                <a:latin typeface="Simplified Arabic" pitchFamily="18" charset="-78"/>
                <a:cs typeface="Simplified Arabic" pitchFamily="18" charset="-78"/>
              </a:rPr>
              <a:t>بالنسبة للمحور الاولى</a:t>
            </a:r>
            <a:endParaRPr lang="fr-FR" sz="2000" b="1" dirty="0">
              <a:latin typeface="Simplified Arabic" pitchFamily="18" charset="-78"/>
              <a:cs typeface="Simplified Arabic" pitchFamily="18" charset="-78"/>
            </a:endParaRPr>
          </a:p>
        </p:txBody>
      </p:sp>
      <p:graphicFrame>
        <p:nvGraphicFramePr>
          <p:cNvPr id="16" name="Tableau 15"/>
          <p:cNvGraphicFramePr>
            <a:graphicFrameLocks noGrp="1"/>
          </p:cNvGraphicFramePr>
          <p:nvPr>
            <p:extLst>
              <p:ext uri="{D42A27DB-BD31-4B8C-83A1-F6EECF244321}">
                <p14:modId xmlns:p14="http://schemas.microsoft.com/office/powerpoint/2010/main" val="2609145461"/>
              </p:ext>
            </p:extLst>
          </p:nvPr>
        </p:nvGraphicFramePr>
        <p:xfrm>
          <a:off x="467544" y="548680"/>
          <a:ext cx="8432395" cy="1907125"/>
        </p:xfrm>
        <a:graphic>
          <a:graphicData uri="http://schemas.openxmlformats.org/drawingml/2006/table">
            <a:tbl>
              <a:tblPr rtl="1" firstRow="1" firstCol="1" bandRow="1">
                <a:tableStyleId>{5DA37D80-6434-44D0-A028-1B22A696006F}</a:tableStyleId>
              </a:tblPr>
              <a:tblGrid>
                <a:gridCol w="2405656"/>
                <a:gridCol w="1630263"/>
                <a:gridCol w="1630263"/>
                <a:gridCol w="1374383"/>
                <a:gridCol w="1391830"/>
              </a:tblGrid>
              <a:tr h="739589">
                <a:tc row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المحور</a:t>
                      </a:r>
                      <a:endParaRPr lang="fr-FR" sz="2000" b="1" dirty="0">
                        <a:effectLst/>
                        <a:latin typeface="Traditional Arabic" pitchFamily="18" charset="-78"/>
                        <a:ea typeface="Calibri"/>
                        <a:cs typeface="Traditional Arabic" pitchFamily="18" charset="-78"/>
                      </a:endParaRPr>
                    </a:p>
                  </a:txBody>
                  <a:tcPr marL="68580" marR="68580" marT="0" marB="0"/>
                </a:tc>
                <a:tc gridSpan="2">
                  <a:txBody>
                    <a:bodyPr/>
                    <a:lstStyle/>
                    <a:p>
                      <a:pPr algn="r" rtl="1">
                        <a:lnSpc>
                          <a:spcPct val="115000"/>
                        </a:lnSpc>
                        <a:spcAft>
                          <a:spcPts val="0"/>
                        </a:spcAft>
                      </a:pPr>
                      <a:r>
                        <a:rPr lang="ar-DZ" sz="2000" b="1" dirty="0" smtClean="0">
                          <a:effectLst/>
                          <a:latin typeface="Traditional Arabic" pitchFamily="18" charset="-78"/>
                          <a:ea typeface="+mn-ea"/>
                          <a:cs typeface="Traditional Arabic" pitchFamily="18" charset="-78"/>
                        </a:rPr>
                        <a:t>اختبار</a:t>
                      </a:r>
                      <a:r>
                        <a:rPr lang="ar-DZ" sz="2000" b="1" baseline="0" dirty="0" smtClean="0">
                          <a:effectLst/>
                          <a:latin typeface="Traditional Arabic" pitchFamily="18" charset="-78"/>
                          <a:ea typeface="+mn-ea"/>
                          <a:cs typeface="Traditional Arabic" pitchFamily="18" charset="-78"/>
                        </a:rPr>
                        <a:t> تساوي التباين</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c gridSpan="2">
                  <a:txBody>
                    <a:bodyPr/>
                    <a:lstStyle/>
                    <a:p>
                      <a:pPr algn="r" rtl="1">
                        <a:lnSpc>
                          <a:spcPct val="115000"/>
                        </a:lnSpc>
                        <a:spcAft>
                          <a:spcPts val="0"/>
                        </a:spcAft>
                      </a:pPr>
                      <a:r>
                        <a:rPr lang="ar-DZ" sz="2000" b="1" dirty="0">
                          <a:effectLst/>
                          <a:latin typeface="Traditional Arabic" pitchFamily="18" charset="-78"/>
                          <a:cs typeface="Traditional Arabic" pitchFamily="18" charset="-78"/>
                        </a:rPr>
                        <a:t>قيمة </a:t>
                      </a:r>
                      <a:r>
                        <a:rPr lang="fr-FR" sz="2000" b="1" dirty="0">
                          <a:effectLst/>
                          <a:latin typeface="Traditional Arabic" pitchFamily="18" charset="-78"/>
                          <a:cs typeface="Traditional Arabic" pitchFamily="18" charset="-78"/>
                        </a:rPr>
                        <a:t>t </a:t>
                      </a:r>
                      <a:r>
                        <a:rPr lang="ar-DZ" sz="2000" b="1" dirty="0" smtClean="0">
                          <a:effectLst/>
                          <a:latin typeface="Traditional Arabic" pitchFamily="18" charset="-78"/>
                          <a:cs typeface="Traditional Arabic" pitchFamily="18" charset="-78"/>
                        </a:rPr>
                        <a:t> </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r>
              <a:tr h="389179">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 </a:t>
                      </a:r>
                      <a:r>
                        <a:rPr lang="ar-DZ" sz="2000" b="1" dirty="0" smtClean="0">
                          <a:effectLst/>
                          <a:latin typeface="Traditional Arabic" pitchFamily="18" charset="-78"/>
                          <a:cs typeface="Traditional Arabic" pitchFamily="18" charset="-78"/>
                        </a:rPr>
                        <a:t>ل</a:t>
                      </a:r>
                      <a:r>
                        <a:rPr lang="ar-DZ" sz="2000" b="1" baseline="0" dirty="0" smtClean="0">
                          <a:effectLst/>
                          <a:latin typeface="Traditional Arabic" pitchFamily="18" charset="-78"/>
                          <a:cs typeface="Traditional Arabic" pitchFamily="18" charset="-78"/>
                        </a:rPr>
                        <a:t> </a:t>
                      </a:r>
                      <a:r>
                        <a:rPr lang="fr-FR" sz="2000" b="1" baseline="0" dirty="0" smtClean="0">
                          <a:effectLst/>
                          <a:latin typeface="Traditional Arabic" pitchFamily="18" charset="-78"/>
                          <a:cs typeface="Traditional Arabic" pitchFamily="18" charset="-78"/>
                        </a:rPr>
                        <a:t>F</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dirty="0" err="1">
                          <a:effectLst/>
                          <a:latin typeface="Traditional Arabic" pitchFamily="18" charset="-78"/>
                          <a:cs typeface="Traditional Arabic" pitchFamily="18" charset="-78"/>
                        </a:rPr>
                        <a:t>sig</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a:effectLst/>
                          <a:latin typeface="Traditional Arabic" pitchFamily="18" charset="-78"/>
                          <a:cs typeface="Traditional Arabic" pitchFamily="18" charset="-78"/>
                        </a:rPr>
                        <a:t>sig</a:t>
                      </a:r>
                      <a:endParaRPr lang="fr-FR" sz="2000" b="1">
                        <a:effectLst/>
                        <a:latin typeface="Traditional Arabic" pitchFamily="18" charset="-78"/>
                        <a:ea typeface="Calibri"/>
                        <a:cs typeface="Traditional Arabic" pitchFamily="18" charset="-78"/>
                      </a:endParaRPr>
                    </a:p>
                  </a:txBody>
                  <a:tcPr marL="68580" marR="68580" marT="0" marB="0"/>
                </a:tc>
              </a:tr>
              <a:tr h="778357">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الميزة</a:t>
                      </a:r>
                      <a:r>
                        <a:rPr lang="ar-DZ" sz="2000" b="1" baseline="0" dirty="0" smtClean="0">
                          <a:effectLst/>
                          <a:latin typeface="Traditional Arabic" pitchFamily="18" charset="-78"/>
                          <a:cs typeface="Traditional Arabic" pitchFamily="18" charset="-78"/>
                        </a:rPr>
                        <a:t> التنافسية </a:t>
                      </a:r>
                      <a:r>
                        <a:rPr lang="ar-DZ" sz="2000" b="1" dirty="0" smtClean="0">
                          <a:effectLst/>
                          <a:latin typeface="Traditional Arabic" pitchFamily="18" charset="-78"/>
                          <a:cs typeface="Traditional Arabic" pitchFamily="18" charset="-78"/>
                        </a:rPr>
                        <a:t> </a:t>
                      </a:r>
                      <a:r>
                        <a:rPr lang="ar-DZ" sz="2000" b="1" dirty="0">
                          <a:effectLst/>
                          <a:latin typeface="Traditional Arabic" pitchFamily="18" charset="-78"/>
                          <a:cs typeface="Traditional Arabic" pitchFamily="18" charset="-78"/>
                        </a:rPr>
                        <a:t>المنتج الوطني</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0,009</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0,93</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0,487</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0,629</a:t>
                      </a:r>
                      <a:endParaRPr lang="fr-FR" sz="2000" b="1" dirty="0">
                        <a:effectLst/>
                        <a:latin typeface="Traditional Arabic" pitchFamily="18" charset="-78"/>
                        <a:ea typeface="Calibri"/>
                        <a:cs typeface="Traditional Arabic" pitchFamily="18" charset="-78"/>
                      </a:endParaRPr>
                    </a:p>
                  </a:txBody>
                  <a:tcPr marL="68580" marR="68580" marT="0" marB="0"/>
                </a:tc>
              </a:tr>
            </a:tbl>
          </a:graphicData>
        </a:graphic>
      </p:graphicFrame>
      <p:sp>
        <p:nvSpPr>
          <p:cNvPr id="6" name="ZoneTexte 5"/>
          <p:cNvSpPr txBox="1"/>
          <p:nvPr/>
        </p:nvSpPr>
        <p:spPr>
          <a:xfrm>
            <a:off x="251520" y="5373216"/>
            <a:ext cx="8648419" cy="461665"/>
          </a:xfrm>
          <a:prstGeom prst="rect">
            <a:avLst/>
          </a:prstGeom>
          <a:noFill/>
        </p:spPr>
        <p:txBody>
          <a:bodyPr wrap="square" rtlCol="0">
            <a:spAutoFit/>
          </a:bodyPr>
          <a:lstStyle/>
          <a:p>
            <a:r>
              <a:rPr lang="ar-DZ" sz="2000" b="1" dirty="0">
                <a:solidFill>
                  <a:srgbClr val="FF0000"/>
                </a:solidFill>
                <a:latin typeface="Simplified Arabic" pitchFamily="18" charset="-78"/>
                <a:cs typeface="Simplified Arabic" pitchFamily="18" charset="-78"/>
              </a:rPr>
              <a:t>ملا حظة </a:t>
            </a:r>
            <a:r>
              <a:rPr lang="ar-DZ" sz="2400" b="1" dirty="0" smtClean="0">
                <a:latin typeface="Simplified Arabic" pitchFamily="18" charset="-78"/>
                <a:cs typeface="Simplified Arabic" pitchFamily="18" charset="-78"/>
              </a:rPr>
              <a:t>يجرى الاختبار بنفس الطريقة على بقية محاور الدراسة ,</a:t>
            </a:r>
          </a:p>
        </p:txBody>
      </p:sp>
    </p:spTree>
    <p:extLst>
      <p:ext uri="{BB962C8B-B14F-4D97-AF65-F5344CB8AC3E}">
        <p14:creationId xmlns:p14="http://schemas.microsoft.com/office/powerpoint/2010/main" val="31019251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عنصر نائب لرقم الشريحة 7"/>
          <p:cNvSpPr>
            <a:spLocks noGrp="1"/>
          </p:cNvSpPr>
          <p:nvPr>
            <p:ph type="sldNum" sz="quarter" idx="12"/>
          </p:nvPr>
        </p:nvSpPr>
        <p:spPr>
          <a:xfrm>
            <a:off x="3505200" y="6492899"/>
            <a:ext cx="2133600" cy="365125"/>
          </a:xfrm>
        </p:spPr>
        <p:txBody>
          <a:bodyPr/>
          <a:lstStyle/>
          <a:p>
            <a:pPr algn="ctr"/>
            <a:fld id="{0B34F065-1154-456A-91E3-76DE8E75E17B}" type="slidenum">
              <a:rPr lang="ar-SA" sz="2000" b="1" smtClean="0">
                <a:solidFill>
                  <a:srgbClr val="FF0000"/>
                </a:solidFill>
                <a:cs typeface="+mj-cs"/>
              </a:rPr>
              <a:pPr algn="ctr"/>
              <a:t>75</a:t>
            </a:fld>
            <a:endParaRPr lang="ar-SA" sz="2000" b="1" dirty="0">
              <a:solidFill>
                <a:srgbClr val="FF0000"/>
              </a:solidFill>
              <a:cs typeface="+mj-cs"/>
            </a:endParaRPr>
          </a:p>
        </p:txBody>
      </p:sp>
      <p:pic>
        <p:nvPicPr>
          <p:cNvPr id="2051" name="Picture 3"/>
          <p:cNvPicPr>
            <a:picLocks noChangeAspect="1" noChangeArrowheads="1"/>
          </p:cNvPicPr>
          <p:nvPr/>
        </p:nvPicPr>
        <p:blipFill>
          <a:blip r:embed="rId3"/>
          <a:srcRect/>
          <a:stretch>
            <a:fillRect/>
          </a:stretch>
        </p:blipFill>
        <p:spPr bwMode="auto">
          <a:xfrm>
            <a:off x="0" y="1"/>
            <a:ext cx="2861620" cy="13093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876256" y="2"/>
            <a:ext cx="2267744" cy="1309334"/>
          </a:xfrm>
          <a:prstGeom prst="rect">
            <a:avLst/>
          </a:prstGeom>
          <a:noFill/>
          <a:ln w="9525">
            <a:noFill/>
            <a:miter lim="800000"/>
            <a:headEnd/>
            <a:tailEnd/>
          </a:ln>
          <a:effectLst/>
        </p:spPr>
      </p:pic>
      <p:sp>
        <p:nvSpPr>
          <p:cNvPr id="12" name="مستطيل 11"/>
          <p:cNvSpPr/>
          <p:nvPr/>
        </p:nvSpPr>
        <p:spPr>
          <a:xfrm>
            <a:off x="3203848" y="44625"/>
            <a:ext cx="3528392" cy="119720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a:t>
            </a:r>
            <a:r>
              <a:rPr lang="ar-DZ" sz="2800" b="1" dirty="0" smtClean="0">
                <a:solidFill>
                  <a:srgbClr val="FF0000"/>
                </a:solidFill>
                <a:cs typeface="Simplified Arabic" pitchFamily="2" charset="-78"/>
              </a:rPr>
              <a:t>- </a:t>
            </a:r>
            <a:r>
              <a:rPr lang="ar-DZ" sz="2800" b="1" dirty="0" smtClean="0">
                <a:solidFill>
                  <a:srgbClr val="FF0000"/>
                </a:solidFill>
              </a:rPr>
              <a:t>اختبار علاقة المتغيرات الديمغرافية بمحاور الدراسة</a:t>
            </a:r>
            <a:endParaRPr lang="fr-FR" sz="2000" b="1" dirty="0">
              <a:solidFill>
                <a:srgbClr val="FF0000"/>
              </a:solidFill>
            </a:endParaRPr>
          </a:p>
        </p:txBody>
      </p:sp>
      <p:sp>
        <p:nvSpPr>
          <p:cNvPr id="2" name="ZoneTexte 1"/>
          <p:cNvSpPr txBox="1"/>
          <p:nvPr/>
        </p:nvSpPr>
        <p:spPr>
          <a:xfrm>
            <a:off x="66667" y="1844823"/>
            <a:ext cx="8928992" cy="769441"/>
          </a:xfrm>
          <a:prstGeom prst="rect">
            <a:avLst/>
          </a:prstGeom>
          <a:noFill/>
        </p:spPr>
        <p:txBody>
          <a:bodyPr wrap="square" rtlCol="0">
            <a:spAutoFit/>
          </a:bodyPr>
          <a:lstStyle/>
          <a:p>
            <a:r>
              <a:rPr lang="ar-DZ" sz="2200" b="1" dirty="0" smtClean="0">
                <a:latin typeface="Simplified Arabic" pitchFamily="18" charset="-78"/>
                <a:cs typeface="Simplified Arabic" pitchFamily="18" charset="-78"/>
              </a:rPr>
              <a:t>هنا يتم اختبار ما إذا كان للمتغيرات الديمغرافية تأثير على درجة استجابة الافراد ، وفي هذه الحالة ( الاختبارات </a:t>
            </a:r>
            <a:r>
              <a:rPr lang="ar-DZ" sz="2200" b="1" dirty="0" err="1" smtClean="0">
                <a:latin typeface="Simplified Arabic" pitchFamily="18" charset="-78"/>
                <a:cs typeface="Simplified Arabic" pitchFamily="18" charset="-78"/>
              </a:rPr>
              <a:t>المعلمية</a:t>
            </a:r>
            <a:r>
              <a:rPr lang="ar-DZ" sz="2200" b="1" dirty="0" smtClean="0">
                <a:latin typeface="Simplified Arabic" pitchFamily="18" charset="-78"/>
                <a:cs typeface="Simplified Arabic" pitchFamily="18" charset="-78"/>
              </a:rPr>
              <a:t> ) نستخدم اخبار فرق المتوسطات </a:t>
            </a:r>
            <a:r>
              <a:rPr lang="fr-FR" sz="2200" b="1" dirty="0" smtClean="0">
                <a:latin typeface="Simplified Arabic" pitchFamily="18" charset="-78"/>
                <a:cs typeface="Simplified Arabic" pitchFamily="18" charset="-78"/>
              </a:rPr>
              <a:t>t</a:t>
            </a:r>
            <a:r>
              <a:rPr lang="ar-DZ" sz="2200" b="1" dirty="0" smtClean="0">
                <a:latin typeface="Simplified Arabic" pitchFamily="18" charset="-78"/>
                <a:cs typeface="Simplified Arabic" pitchFamily="18" charset="-78"/>
              </a:rPr>
              <a:t> و</a:t>
            </a:r>
            <a:r>
              <a:rPr lang="fr-FR" sz="2200" b="1" dirty="0" smtClean="0">
                <a:latin typeface="Simplified Arabic" pitchFamily="18" charset="-78"/>
                <a:cs typeface="Simplified Arabic" pitchFamily="18" charset="-78"/>
              </a:rPr>
              <a:t>ANOVA </a:t>
            </a:r>
            <a:r>
              <a:rPr lang="ar-DZ" sz="2200" b="1" dirty="0" smtClean="0">
                <a:latin typeface="Simplified Arabic" pitchFamily="18" charset="-78"/>
                <a:cs typeface="Simplified Arabic" pitchFamily="18" charset="-78"/>
              </a:rPr>
              <a:t> ,</a:t>
            </a:r>
            <a:endParaRPr lang="fr-FR" sz="2200" b="1" dirty="0">
              <a:latin typeface="Simplified Arabic" pitchFamily="18" charset="-78"/>
              <a:cs typeface="Simplified Arabic" pitchFamily="18" charset="-78"/>
            </a:endParaRPr>
          </a:p>
        </p:txBody>
      </p:sp>
      <p:sp>
        <p:nvSpPr>
          <p:cNvPr id="7" name="مستطيل 11"/>
          <p:cNvSpPr/>
          <p:nvPr/>
        </p:nvSpPr>
        <p:spPr>
          <a:xfrm>
            <a:off x="0" y="2614265"/>
            <a:ext cx="9144000" cy="3335015"/>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ar-DZ" sz="2000" b="1" dirty="0" smtClean="0">
                <a:solidFill>
                  <a:srgbClr val="FF0000"/>
                </a:solidFill>
                <a:cs typeface="Simplified Arabic" pitchFamily="2" charset="-78"/>
              </a:rPr>
              <a:t>1- اختبار فرق المتوسطات ل </a:t>
            </a:r>
            <a:r>
              <a:rPr lang="fr-FR" sz="2000" b="1" dirty="0" smtClean="0">
                <a:solidFill>
                  <a:srgbClr val="FF0000"/>
                </a:solidFill>
                <a:cs typeface="Simplified Arabic" pitchFamily="2" charset="-78"/>
              </a:rPr>
              <a:t>ANOVA</a:t>
            </a:r>
            <a:r>
              <a:rPr lang="ar-DZ" sz="2000" b="1" dirty="0" smtClean="0">
                <a:solidFill>
                  <a:srgbClr val="FF0000"/>
                </a:solidFill>
                <a:cs typeface="Simplified Arabic" pitchFamily="2" charset="-78"/>
              </a:rPr>
              <a:t>: </a:t>
            </a:r>
          </a:p>
          <a:p>
            <a:pPr algn="just"/>
            <a:r>
              <a:rPr lang="ar-DZ" sz="2200" b="1" dirty="0">
                <a:solidFill>
                  <a:schemeClr val="tx1"/>
                </a:solidFill>
                <a:latin typeface="Simplified Arabic" pitchFamily="18" charset="-78"/>
                <a:cs typeface="Simplified Arabic" pitchFamily="18" charset="-78"/>
              </a:rPr>
              <a:t>يتم استخدام هذا الاختبار في حالة اذا كان المتغير الديمغرافي يحوي على </a:t>
            </a:r>
            <a:r>
              <a:rPr lang="ar-DZ" sz="2200" b="1" dirty="0" smtClean="0">
                <a:solidFill>
                  <a:schemeClr val="tx1"/>
                </a:solidFill>
                <a:latin typeface="Simplified Arabic" pitchFamily="18" charset="-78"/>
                <a:cs typeface="Simplified Arabic" pitchFamily="18" charset="-78"/>
              </a:rPr>
              <a:t>اكثر من اجابتين مثل </a:t>
            </a:r>
            <a:r>
              <a:rPr lang="ar-DZ" sz="2200" b="1" dirty="0">
                <a:solidFill>
                  <a:schemeClr val="tx1"/>
                </a:solidFill>
                <a:latin typeface="Simplified Arabic" pitchFamily="18" charset="-78"/>
                <a:cs typeface="Simplified Arabic" pitchFamily="18" charset="-78"/>
              </a:rPr>
              <a:t>متغير </a:t>
            </a:r>
            <a:r>
              <a:rPr lang="ar-DZ" sz="2200" b="1" dirty="0" smtClean="0">
                <a:solidFill>
                  <a:schemeClr val="tx1"/>
                </a:solidFill>
                <a:latin typeface="Simplified Arabic" pitchFamily="18" charset="-78"/>
                <a:cs typeface="Simplified Arabic" pitchFamily="18" charset="-78"/>
              </a:rPr>
              <a:t>مستوى الدخل ، الوظيفة ,,,,, وتكون </a:t>
            </a:r>
            <a:r>
              <a:rPr lang="ar-DZ" sz="2200" b="1" dirty="0">
                <a:solidFill>
                  <a:schemeClr val="tx1"/>
                </a:solidFill>
                <a:latin typeface="Simplified Arabic" pitchFamily="18" charset="-78"/>
                <a:cs typeface="Simplified Arabic" pitchFamily="18" charset="-78"/>
              </a:rPr>
              <a:t>الفرضيات بهذا الشكل </a:t>
            </a:r>
          </a:p>
          <a:p>
            <a:pPr algn="just"/>
            <a:endParaRPr lang="ar-DZ" sz="2000" b="1" dirty="0" smtClean="0">
              <a:solidFill>
                <a:schemeClr val="tx1"/>
              </a:solidFill>
              <a:cs typeface="Simplified Arabic" pitchFamily="2" charset="-78"/>
            </a:endParaRPr>
          </a:p>
          <a:p>
            <a:pPr algn="just"/>
            <a:r>
              <a:rPr lang="fr-FR" sz="2000" b="1" dirty="0" smtClean="0">
                <a:solidFill>
                  <a:schemeClr val="tx1"/>
                </a:solidFill>
                <a:cs typeface="Simplified Arabic" pitchFamily="2" charset="-78"/>
              </a:rPr>
              <a:t>H0</a:t>
            </a:r>
            <a:r>
              <a:rPr lang="ar-DZ" sz="2000" b="1" dirty="0">
                <a:solidFill>
                  <a:schemeClr val="tx1"/>
                </a:solidFill>
                <a:cs typeface="Simplified Arabic" pitchFamily="2" charset="-78"/>
              </a:rPr>
              <a:t>: </a:t>
            </a:r>
            <a:r>
              <a:rPr lang="ar-DZ" sz="2000" b="1" dirty="0" smtClean="0">
                <a:solidFill>
                  <a:schemeClr val="tx1"/>
                </a:solidFill>
                <a:cs typeface="Simplified Arabic" pitchFamily="2" charset="-78"/>
              </a:rPr>
              <a:t>لا يوجد فرق معنوي بين متوسطات اجابات افراد العينة تبعا لمستوى دخل الافراد (مثلا) </a:t>
            </a:r>
            <a:r>
              <a:rPr lang="fr-FR" sz="2000" b="1" dirty="0" err="1" smtClean="0">
                <a:solidFill>
                  <a:schemeClr val="tx1"/>
                </a:solidFill>
                <a:cs typeface="Simplified Arabic" pitchFamily="2" charset="-78"/>
              </a:rPr>
              <a:t>sig</a:t>
            </a:r>
            <a:r>
              <a:rPr lang="fr-FR" sz="2000" b="1" dirty="0" smtClean="0">
                <a:solidFill>
                  <a:schemeClr val="tx1"/>
                </a:solidFill>
                <a:cs typeface="Simplified Arabic" pitchFamily="2" charset="-78"/>
              </a:rPr>
              <a:t>&gt;0,05</a:t>
            </a:r>
            <a:endParaRPr lang="ar-DZ" sz="2000" b="1" dirty="0" smtClean="0">
              <a:solidFill>
                <a:schemeClr val="tx1"/>
              </a:solidFill>
              <a:cs typeface="Simplified Arabic" pitchFamily="2" charset="-78"/>
            </a:endParaRPr>
          </a:p>
          <a:p>
            <a:pPr algn="just"/>
            <a:endParaRPr lang="ar-DZ" sz="2000" b="1" dirty="0" smtClean="0">
              <a:solidFill>
                <a:schemeClr val="tx1"/>
              </a:solidFill>
              <a:cs typeface="Simplified Arabic" pitchFamily="2" charset="-78"/>
            </a:endParaRPr>
          </a:p>
          <a:p>
            <a:pPr algn="just"/>
            <a:r>
              <a:rPr lang="fr-FR" sz="2000" b="1" dirty="0" smtClean="0">
                <a:solidFill>
                  <a:schemeClr val="tx1"/>
                </a:solidFill>
                <a:cs typeface="Simplified Arabic" pitchFamily="2" charset="-78"/>
              </a:rPr>
              <a:t>H1</a:t>
            </a:r>
            <a:r>
              <a:rPr lang="ar-DZ" sz="2000" b="1" dirty="0" smtClean="0">
                <a:solidFill>
                  <a:schemeClr val="tx1"/>
                </a:solidFill>
                <a:cs typeface="Simplified Arabic" pitchFamily="2" charset="-78"/>
              </a:rPr>
              <a:t>: </a:t>
            </a:r>
            <a:r>
              <a:rPr lang="ar-DZ" sz="2000" b="1" dirty="0">
                <a:solidFill>
                  <a:schemeClr val="tx1"/>
                </a:solidFill>
                <a:cs typeface="Simplified Arabic" pitchFamily="2" charset="-78"/>
              </a:rPr>
              <a:t>يوجد فرق معنوي بين </a:t>
            </a:r>
            <a:r>
              <a:rPr lang="ar-DZ" sz="2000" b="1" dirty="0" smtClean="0">
                <a:solidFill>
                  <a:schemeClr val="tx1"/>
                </a:solidFill>
                <a:cs typeface="Simplified Arabic" pitchFamily="2" charset="-78"/>
              </a:rPr>
              <a:t>متوسطات اجابات افراد </a:t>
            </a:r>
            <a:r>
              <a:rPr lang="ar-DZ" sz="2000" b="1" dirty="0">
                <a:solidFill>
                  <a:schemeClr val="tx1"/>
                </a:solidFill>
                <a:cs typeface="Simplified Arabic" pitchFamily="2" charset="-78"/>
              </a:rPr>
              <a:t>العينة تبعا لمستوى دخل الافراد </a:t>
            </a:r>
            <a:r>
              <a:rPr lang="fr-FR" sz="2000" b="1" dirty="0" err="1" smtClean="0">
                <a:solidFill>
                  <a:schemeClr val="tx1"/>
                </a:solidFill>
                <a:cs typeface="Simplified Arabic" pitchFamily="2" charset="-78"/>
              </a:rPr>
              <a:t>sig</a:t>
            </a:r>
            <a:r>
              <a:rPr lang="fr-FR" sz="2000" b="1" dirty="0" smtClean="0">
                <a:solidFill>
                  <a:schemeClr val="tx1"/>
                </a:solidFill>
                <a:cs typeface="Simplified Arabic" pitchFamily="2" charset="-78"/>
              </a:rPr>
              <a:t>&lt;0,05</a:t>
            </a:r>
            <a:endParaRPr lang="ar-DZ" sz="2000" b="1" dirty="0">
              <a:solidFill>
                <a:schemeClr val="tx1"/>
              </a:solidFill>
              <a:cs typeface="Simplified Arabic" pitchFamily="2" charset="-78"/>
            </a:endParaRPr>
          </a:p>
          <a:p>
            <a:pPr algn="just"/>
            <a:endParaRPr lang="ar-DZ" sz="2000" b="1" dirty="0">
              <a:solidFill>
                <a:schemeClr val="tx1"/>
              </a:solidFill>
              <a:cs typeface="Simplified Arabic" pitchFamily="2" charset="-78"/>
            </a:endParaRPr>
          </a:p>
          <a:p>
            <a:pPr algn="just"/>
            <a:endParaRPr lang="fr-FR" sz="2000" b="1" dirty="0">
              <a:solidFill>
                <a:srgbClr val="FF0000"/>
              </a:solidFill>
            </a:endParaRPr>
          </a:p>
        </p:txBody>
      </p:sp>
    </p:spTree>
    <p:extLst>
      <p:ext uri="{BB962C8B-B14F-4D97-AF65-F5344CB8AC3E}">
        <p14:creationId xmlns:p14="http://schemas.microsoft.com/office/powerpoint/2010/main" val="10057557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96" y="-27384"/>
            <a:ext cx="9035480" cy="68133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0B34F065-1154-456A-91E3-76DE8E75E17B}" type="slidenum">
              <a:rPr lang="ar-SA" smtClean="0"/>
              <a:pPr/>
              <a:t>76</a:t>
            </a:fld>
            <a:endParaRPr lang="ar-SA"/>
          </a:p>
        </p:txBody>
      </p:sp>
      <p:sp>
        <p:nvSpPr>
          <p:cNvPr id="2" name="ZoneTexte 1"/>
          <p:cNvSpPr txBox="1"/>
          <p:nvPr/>
        </p:nvSpPr>
        <p:spPr>
          <a:xfrm>
            <a:off x="228419" y="1916832"/>
            <a:ext cx="8648419" cy="1785104"/>
          </a:xfrm>
          <a:prstGeom prst="rect">
            <a:avLst/>
          </a:prstGeom>
          <a:noFill/>
        </p:spPr>
        <p:txBody>
          <a:bodyPr wrap="square" rtlCol="0">
            <a:spAutoFit/>
          </a:bodyPr>
          <a:lstStyle/>
          <a:p>
            <a:r>
              <a:rPr lang="ar-DZ" sz="2000" b="1" dirty="0" smtClean="0">
                <a:solidFill>
                  <a:srgbClr val="FF0000"/>
                </a:solidFill>
                <a:latin typeface="Simplified Arabic" pitchFamily="18" charset="-78"/>
                <a:cs typeface="Simplified Arabic" pitchFamily="18" charset="-78"/>
              </a:rPr>
              <a:t>التفسير:</a:t>
            </a:r>
          </a:p>
          <a:p>
            <a:pPr>
              <a:lnSpc>
                <a:spcPct val="150000"/>
              </a:lnSpc>
            </a:pPr>
            <a:r>
              <a:rPr lang="ar-DZ" sz="2000" b="1" dirty="0" smtClean="0">
                <a:latin typeface="Simplified Arabic" pitchFamily="18" charset="-78"/>
                <a:cs typeface="Simplified Arabic" pitchFamily="18" charset="-78"/>
              </a:rPr>
              <a:t>من اختبار </a:t>
            </a:r>
            <a:r>
              <a:rPr lang="fr-FR" sz="2000" b="1" dirty="0" smtClean="0">
                <a:latin typeface="Simplified Arabic" pitchFamily="18" charset="-78"/>
                <a:cs typeface="Simplified Arabic" pitchFamily="18" charset="-78"/>
              </a:rPr>
              <a:t>ANOVA </a:t>
            </a:r>
            <a:r>
              <a:rPr lang="ar-DZ" sz="2000" b="1" dirty="0">
                <a:latin typeface="Simplified Arabic" pitchFamily="18" charset="-78"/>
                <a:cs typeface="Simplified Arabic" pitchFamily="18" charset="-78"/>
              </a:rPr>
              <a:t> </a:t>
            </a:r>
            <a:r>
              <a:rPr lang="ar-DZ" sz="2000" b="1" dirty="0" smtClean="0">
                <a:latin typeface="Simplified Arabic" pitchFamily="18" charset="-78"/>
                <a:cs typeface="Simplified Arabic" pitchFamily="18" charset="-78"/>
              </a:rPr>
              <a:t>نجد ان قيمة </a:t>
            </a:r>
            <a:r>
              <a:rPr lang="fr-FR" sz="2000" b="1" dirty="0" smtClean="0">
                <a:latin typeface="Simplified Arabic" pitchFamily="18" charset="-78"/>
                <a:cs typeface="Simplified Arabic" pitchFamily="18" charset="-78"/>
              </a:rPr>
              <a:t>F</a:t>
            </a:r>
            <a:r>
              <a:rPr lang="ar-DZ" sz="2000" b="1" dirty="0" smtClean="0">
                <a:latin typeface="Simplified Arabic" pitchFamily="18" charset="-78"/>
                <a:cs typeface="Simplified Arabic" pitchFamily="18" charset="-78"/>
              </a:rPr>
              <a:t> هي 2,259  بدلالة احصائية 0,119  وهي اكبر من 0,05 ومنه </a:t>
            </a:r>
            <a:r>
              <a:rPr lang="ar-DZ" sz="2000" b="1" dirty="0">
                <a:latin typeface="Simplified Arabic" pitchFamily="18" charset="-78"/>
                <a:cs typeface="Simplified Arabic" pitchFamily="18" charset="-78"/>
              </a:rPr>
              <a:t>نقبل الفرضية العدمية </a:t>
            </a:r>
            <a:r>
              <a:rPr lang="ar-DZ" sz="2000" b="1" dirty="0" smtClean="0">
                <a:latin typeface="Simplified Arabic" pitchFamily="18" charset="-78"/>
                <a:cs typeface="Simplified Arabic" pitchFamily="18" charset="-78"/>
              </a:rPr>
              <a:t>والتي تنص على انه </a:t>
            </a:r>
            <a:r>
              <a:rPr lang="ar-DZ" sz="2000" b="1" dirty="0">
                <a:cs typeface="Simplified Arabic" pitchFamily="2" charset="-78"/>
              </a:rPr>
              <a:t>لا يوجد فرق معنوي بين متوسطات اجابات افراد العينة تبعا لمستوى دخل الافراد </a:t>
            </a:r>
            <a:endParaRPr lang="fr-FR" sz="2000" b="1" dirty="0">
              <a:latin typeface="Simplified Arabic" pitchFamily="18" charset="-78"/>
              <a:cs typeface="Simplified Arabic" pitchFamily="18" charset="-78"/>
            </a:endParaRPr>
          </a:p>
        </p:txBody>
      </p:sp>
      <p:graphicFrame>
        <p:nvGraphicFramePr>
          <p:cNvPr id="16" name="Tableau 15"/>
          <p:cNvGraphicFramePr>
            <a:graphicFrameLocks noGrp="1"/>
          </p:cNvGraphicFramePr>
          <p:nvPr>
            <p:extLst>
              <p:ext uri="{D42A27DB-BD31-4B8C-83A1-F6EECF244321}">
                <p14:modId xmlns:p14="http://schemas.microsoft.com/office/powerpoint/2010/main" val="2241567893"/>
              </p:ext>
            </p:extLst>
          </p:nvPr>
        </p:nvGraphicFramePr>
        <p:xfrm>
          <a:off x="827584" y="404664"/>
          <a:ext cx="7128791" cy="1439478"/>
        </p:xfrm>
        <a:graphic>
          <a:graphicData uri="http://schemas.openxmlformats.org/drawingml/2006/table">
            <a:tbl>
              <a:tblPr rtl="1" firstRow="1" firstCol="1" bandRow="1">
                <a:tableStyleId>{5DA37D80-6434-44D0-A028-1B22A696006F}</a:tableStyleId>
              </a:tblPr>
              <a:tblGrid>
                <a:gridCol w="3026627"/>
                <a:gridCol w="2051082"/>
                <a:gridCol w="2051082"/>
              </a:tblGrid>
              <a:tr h="530573">
                <a:tc rowSpan="2">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المحور</a:t>
                      </a:r>
                      <a:r>
                        <a:rPr lang="fr-FR" sz="2000" b="1" dirty="0" smtClean="0">
                          <a:effectLst/>
                          <a:latin typeface="Traditional Arabic" pitchFamily="18" charset="-78"/>
                          <a:cs typeface="Traditional Arabic" pitchFamily="18" charset="-78"/>
                        </a:rPr>
                        <a:t>      </a:t>
                      </a:r>
                      <a:endParaRPr lang="fr-FR" sz="2000" b="1" dirty="0">
                        <a:effectLst/>
                        <a:latin typeface="Traditional Arabic" pitchFamily="18" charset="-78"/>
                        <a:ea typeface="Calibri"/>
                        <a:cs typeface="Traditional Arabic" pitchFamily="18" charset="-78"/>
                      </a:endParaRPr>
                    </a:p>
                  </a:txBody>
                  <a:tcPr marL="68580" marR="68580" marT="0" marB="0"/>
                </a:tc>
                <a:tc gridSpan="2">
                  <a:txBody>
                    <a:bodyPr/>
                    <a:lstStyle/>
                    <a:p>
                      <a:pPr algn="r" rtl="1">
                        <a:lnSpc>
                          <a:spcPct val="115000"/>
                        </a:lnSpc>
                        <a:spcAft>
                          <a:spcPts val="0"/>
                        </a:spcAft>
                      </a:pPr>
                      <a:r>
                        <a:rPr lang="ar-DZ" sz="2000" b="1" dirty="0" smtClean="0">
                          <a:effectLst/>
                          <a:latin typeface="Traditional Arabic" pitchFamily="18" charset="-78"/>
                          <a:ea typeface="+mn-ea"/>
                          <a:cs typeface="Traditional Arabic" pitchFamily="18" charset="-78"/>
                        </a:rPr>
                        <a:t>                        اختبار</a:t>
                      </a:r>
                      <a:r>
                        <a:rPr lang="ar-DZ" sz="2000" b="1" baseline="0" dirty="0" smtClean="0">
                          <a:effectLst/>
                          <a:latin typeface="Traditional Arabic" pitchFamily="18" charset="-78"/>
                          <a:ea typeface="+mn-ea"/>
                          <a:cs typeface="Traditional Arabic" pitchFamily="18" charset="-78"/>
                        </a:rPr>
                        <a:t> </a:t>
                      </a:r>
                      <a:r>
                        <a:rPr lang="fr-FR" sz="2000" b="1" baseline="0" dirty="0" smtClean="0">
                          <a:effectLst/>
                          <a:latin typeface="Traditional Arabic" pitchFamily="18" charset="-78"/>
                          <a:ea typeface="+mn-ea"/>
                          <a:cs typeface="Traditional Arabic" pitchFamily="18" charset="-78"/>
                        </a:rPr>
                        <a:t>ANOVA </a:t>
                      </a:r>
                      <a:endParaRPr lang="fr-FR" sz="2000" b="1" dirty="0">
                        <a:effectLst/>
                        <a:latin typeface="Traditional Arabic" pitchFamily="18" charset="-78"/>
                        <a:ea typeface="Calibri"/>
                        <a:cs typeface="Traditional Arabic" pitchFamily="18" charset="-78"/>
                      </a:endParaRPr>
                    </a:p>
                  </a:txBody>
                  <a:tcPr marL="68580" marR="68580" marT="0" marB="0"/>
                </a:tc>
                <a:tc hMerge="1">
                  <a:txBody>
                    <a:bodyPr/>
                    <a:lstStyle/>
                    <a:p>
                      <a:endParaRPr lang="fr-FR"/>
                    </a:p>
                  </a:txBody>
                  <a:tcPr/>
                </a:tc>
              </a:tr>
              <a:tr h="279193">
                <a:tc vMerge="1">
                  <a:txBody>
                    <a:bodyPr/>
                    <a:lstStyle/>
                    <a:p>
                      <a:endParaRPr lang="fr-FR"/>
                    </a:p>
                  </a:txBody>
                  <a:tcPr/>
                </a:tc>
                <a:tc>
                  <a:txBody>
                    <a:bodyPr/>
                    <a:lstStyle/>
                    <a:p>
                      <a:pPr algn="r" rtl="1">
                        <a:lnSpc>
                          <a:spcPct val="115000"/>
                        </a:lnSpc>
                        <a:spcAft>
                          <a:spcPts val="0"/>
                        </a:spcAft>
                      </a:pPr>
                      <a:r>
                        <a:rPr lang="ar-DZ" sz="2000" b="1" dirty="0">
                          <a:effectLst/>
                          <a:latin typeface="Traditional Arabic" pitchFamily="18" charset="-78"/>
                          <a:cs typeface="Traditional Arabic" pitchFamily="18" charset="-78"/>
                        </a:rPr>
                        <a:t>القيمة </a:t>
                      </a:r>
                      <a:r>
                        <a:rPr lang="ar-DZ" sz="2000" b="1" dirty="0" smtClean="0">
                          <a:effectLst/>
                          <a:latin typeface="Traditional Arabic" pitchFamily="18" charset="-78"/>
                          <a:cs typeface="Traditional Arabic" pitchFamily="18" charset="-78"/>
                        </a:rPr>
                        <a:t>ل</a:t>
                      </a:r>
                      <a:r>
                        <a:rPr lang="ar-DZ" sz="2000" b="1" baseline="0" dirty="0" smtClean="0">
                          <a:effectLst/>
                          <a:latin typeface="Traditional Arabic" pitchFamily="18" charset="-78"/>
                          <a:cs typeface="Traditional Arabic" pitchFamily="18" charset="-78"/>
                        </a:rPr>
                        <a:t> </a:t>
                      </a:r>
                      <a:r>
                        <a:rPr lang="fr-FR" sz="2000" b="1" baseline="0" dirty="0" smtClean="0">
                          <a:effectLst/>
                          <a:latin typeface="Traditional Arabic" pitchFamily="18" charset="-78"/>
                          <a:cs typeface="Traditional Arabic" pitchFamily="18" charset="-78"/>
                        </a:rPr>
                        <a:t>F</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fr-FR" sz="2000" b="1" dirty="0" err="1">
                          <a:effectLst/>
                          <a:latin typeface="Traditional Arabic" pitchFamily="18" charset="-78"/>
                          <a:cs typeface="Traditional Arabic" pitchFamily="18" charset="-78"/>
                        </a:rPr>
                        <a:t>sig</a:t>
                      </a:r>
                      <a:endParaRPr lang="fr-FR" sz="2000" b="1" dirty="0">
                        <a:effectLst/>
                        <a:latin typeface="Traditional Arabic" pitchFamily="18" charset="-78"/>
                        <a:ea typeface="Calibri"/>
                        <a:cs typeface="Traditional Arabic" pitchFamily="18" charset="-78"/>
                      </a:endParaRPr>
                    </a:p>
                  </a:txBody>
                  <a:tcPr marL="68580" marR="68580" marT="0" marB="0"/>
                </a:tc>
              </a:tr>
              <a:tr h="558385">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تقدير المنتج </a:t>
                      </a:r>
                      <a:r>
                        <a:rPr lang="ar-DZ" sz="2000" b="1" dirty="0">
                          <a:effectLst/>
                          <a:latin typeface="Traditional Arabic" pitchFamily="18" charset="-78"/>
                          <a:cs typeface="Traditional Arabic" pitchFamily="18" charset="-78"/>
                        </a:rPr>
                        <a:t>الوطني</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2,259</a:t>
                      </a:r>
                      <a:endParaRPr lang="fr-FR" sz="2000" b="1" dirty="0">
                        <a:effectLst/>
                        <a:latin typeface="Traditional Arabic" pitchFamily="18" charset="-78"/>
                        <a:ea typeface="Calibri"/>
                        <a:cs typeface="Traditional Arabic" pitchFamily="18" charset="-78"/>
                      </a:endParaRPr>
                    </a:p>
                  </a:txBody>
                  <a:tcPr marL="68580" marR="68580" marT="0" marB="0"/>
                </a:tc>
                <a:tc>
                  <a:txBody>
                    <a:bodyPr/>
                    <a:lstStyle/>
                    <a:p>
                      <a:pPr algn="r" rtl="1">
                        <a:lnSpc>
                          <a:spcPct val="115000"/>
                        </a:lnSpc>
                        <a:spcAft>
                          <a:spcPts val="0"/>
                        </a:spcAft>
                      </a:pPr>
                      <a:r>
                        <a:rPr lang="ar-DZ" sz="2000" b="1" dirty="0" smtClean="0">
                          <a:effectLst/>
                          <a:latin typeface="Traditional Arabic" pitchFamily="18" charset="-78"/>
                          <a:cs typeface="Traditional Arabic" pitchFamily="18" charset="-78"/>
                        </a:rPr>
                        <a:t>0,119</a:t>
                      </a:r>
                      <a:endParaRPr lang="fr-FR" sz="2000" b="1" dirty="0">
                        <a:effectLst/>
                        <a:latin typeface="Traditional Arabic" pitchFamily="18" charset="-78"/>
                        <a:ea typeface="Calibri"/>
                        <a:cs typeface="Traditional Arabic" pitchFamily="18" charset="-78"/>
                      </a:endParaRPr>
                    </a:p>
                  </a:txBody>
                  <a:tcPr marL="68580" marR="68580" marT="0" marB="0"/>
                </a:tc>
              </a:tr>
            </a:tbl>
          </a:graphicData>
        </a:graphic>
      </p:graphicFrame>
      <p:sp>
        <p:nvSpPr>
          <p:cNvPr id="6" name="ZoneTexte 5"/>
          <p:cNvSpPr txBox="1"/>
          <p:nvPr/>
        </p:nvSpPr>
        <p:spPr>
          <a:xfrm>
            <a:off x="228418" y="4869160"/>
            <a:ext cx="8823919" cy="830997"/>
          </a:xfrm>
          <a:prstGeom prst="rect">
            <a:avLst/>
          </a:prstGeom>
          <a:noFill/>
        </p:spPr>
        <p:txBody>
          <a:bodyPr wrap="square" rtlCol="0">
            <a:spAutoFit/>
          </a:bodyPr>
          <a:lstStyle/>
          <a:p>
            <a:r>
              <a:rPr lang="ar-DZ" sz="2000" b="1" dirty="0">
                <a:solidFill>
                  <a:srgbClr val="FF0000"/>
                </a:solidFill>
                <a:latin typeface="Simplified Arabic" pitchFamily="18" charset="-78"/>
                <a:cs typeface="Simplified Arabic" pitchFamily="18" charset="-78"/>
              </a:rPr>
              <a:t>ملا </a:t>
            </a:r>
            <a:r>
              <a:rPr lang="ar-DZ" sz="2000" b="1" dirty="0" smtClean="0">
                <a:solidFill>
                  <a:srgbClr val="FF0000"/>
                </a:solidFill>
                <a:latin typeface="Simplified Arabic" pitchFamily="18" charset="-78"/>
                <a:cs typeface="Simplified Arabic" pitchFamily="18" charset="-78"/>
              </a:rPr>
              <a:t>حظة</a:t>
            </a:r>
            <a:r>
              <a:rPr lang="fr-FR" sz="2000" b="1" dirty="0" smtClean="0">
                <a:solidFill>
                  <a:srgbClr val="FF0000"/>
                </a:solidFill>
                <a:latin typeface="Simplified Arabic" pitchFamily="18" charset="-78"/>
                <a:cs typeface="Simplified Arabic" pitchFamily="18" charset="-78"/>
              </a:rPr>
              <a:t> 2 </a:t>
            </a:r>
            <a:r>
              <a:rPr lang="ar-DZ" sz="2000" b="1" dirty="0" smtClean="0">
                <a:solidFill>
                  <a:srgbClr val="FF0000"/>
                </a:solidFill>
                <a:latin typeface="Simplified Arabic" pitchFamily="18" charset="-78"/>
                <a:cs typeface="Simplified Arabic" pitchFamily="18" charset="-78"/>
              </a:rPr>
              <a:t> </a:t>
            </a:r>
            <a:r>
              <a:rPr lang="ar-DZ" sz="2400" b="1" dirty="0" smtClean="0">
                <a:latin typeface="Simplified Arabic" pitchFamily="18" charset="-78"/>
                <a:cs typeface="Simplified Arabic" pitchFamily="18" charset="-78"/>
              </a:rPr>
              <a:t>يجرى الاختبار بنفس الطريقة على بقية محاور الدراسة وبقية البينات الديمغرافية,</a:t>
            </a:r>
          </a:p>
        </p:txBody>
      </p:sp>
      <p:sp>
        <p:nvSpPr>
          <p:cNvPr id="7" name="ZoneTexte 6"/>
          <p:cNvSpPr txBox="1"/>
          <p:nvPr/>
        </p:nvSpPr>
        <p:spPr>
          <a:xfrm>
            <a:off x="403919" y="3712123"/>
            <a:ext cx="8648419" cy="1323439"/>
          </a:xfrm>
          <a:prstGeom prst="rect">
            <a:avLst/>
          </a:prstGeom>
          <a:noFill/>
        </p:spPr>
        <p:txBody>
          <a:bodyPr wrap="square" rtlCol="0">
            <a:spAutoFit/>
          </a:bodyPr>
          <a:lstStyle/>
          <a:p>
            <a:r>
              <a:rPr lang="ar-DZ" sz="2000" b="1" dirty="0">
                <a:solidFill>
                  <a:srgbClr val="FF0000"/>
                </a:solidFill>
                <a:latin typeface="Simplified Arabic" pitchFamily="18" charset="-78"/>
                <a:cs typeface="Simplified Arabic" pitchFamily="18" charset="-78"/>
              </a:rPr>
              <a:t>ملا </a:t>
            </a:r>
            <a:r>
              <a:rPr lang="ar-DZ" sz="2000" b="1" dirty="0" smtClean="0">
                <a:solidFill>
                  <a:srgbClr val="FF0000"/>
                </a:solidFill>
                <a:latin typeface="Simplified Arabic" pitchFamily="18" charset="-78"/>
                <a:cs typeface="Simplified Arabic" pitchFamily="18" charset="-78"/>
              </a:rPr>
              <a:t>حظة 1 : </a:t>
            </a:r>
            <a:r>
              <a:rPr lang="ar-DZ" sz="2000" b="1" dirty="0">
                <a:cs typeface="Simplified Arabic" pitchFamily="2" charset="-78"/>
              </a:rPr>
              <a:t>في حالة </a:t>
            </a:r>
            <a:r>
              <a:rPr lang="ar-DZ" sz="2000" b="1" dirty="0" smtClean="0">
                <a:cs typeface="Simplified Arabic" pitchFamily="2" charset="-78"/>
              </a:rPr>
              <a:t>اذا كانت </a:t>
            </a:r>
            <a:r>
              <a:rPr lang="fr-FR" sz="2000" b="1" dirty="0" err="1" smtClean="0">
                <a:cs typeface="Simplified Arabic" pitchFamily="2" charset="-78"/>
              </a:rPr>
              <a:t>sig</a:t>
            </a:r>
            <a:r>
              <a:rPr lang="fr-FR" sz="2000" b="1" dirty="0" smtClean="0">
                <a:cs typeface="Simplified Arabic" pitchFamily="2" charset="-78"/>
              </a:rPr>
              <a:t> &lt;0,05</a:t>
            </a:r>
            <a:r>
              <a:rPr lang="ar-DZ" sz="2000" b="1" dirty="0" smtClean="0">
                <a:cs typeface="Simplified Arabic" pitchFamily="2" charset="-78"/>
              </a:rPr>
              <a:t> فإننا </a:t>
            </a:r>
            <a:r>
              <a:rPr lang="ar-DZ" sz="2000" b="1" dirty="0">
                <a:cs typeface="Simplified Arabic" pitchFamily="2" charset="-78"/>
              </a:rPr>
              <a:t>نقبل الفرضية البديلة اي انه يوجد فرق معنوي بين متوسطات اجابات افراد العينة،  ولمعرفة اين يكمن الفرق ( بين المجموعات</a:t>
            </a:r>
            <a:r>
              <a:rPr lang="ar-DZ" sz="2000" b="1" dirty="0" smtClean="0">
                <a:cs typeface="Simplified Arabic" pitchFamily="2" charset="-78"/>
              </a:rPr>
              <a:t>) نقوم بتحليل الجدول الموالي لجدول </a:t>
            </a:r>
            <a:r>
              <a:rPr lang="fr-FR" sz="2000" b="1" dirty="0" smtClean="0">
                <a:cs typeface="Simplified Arabic" pitchFamily="2" charset="-78"/>
              </a:rPr>
              <a:t>ANOVA </a:t>
            </a:r>
            <a:endParaRPr lang="fr-FR" sz="2000" b="1" dirty="0">
              <a:latin typeface="Simplified Arabic" pitchFamily="18" charset="-78"/>
              <a:cs typeface="Simplified Arabic" pitchFamily="18" charset="-78"/>
            </a:endParaRPr>
          </a:p>
          <a:p>
            <a:r>
              <a:rPr lang="ar-DZ" sz="2000" b="1" dirty="0" smtClean="0">
                <a:solidFill>
                  <a:srgbClr val="FF0000"/>
                </a:solidFill>
                <a:latin typeface="Simplified Arabic" pitchFamily="18" charset="-78"/>
                <a:cs typeface="Simplified Arabic" pitchFamily="18" charset="-78"/>
              </a:rPr>
              <a:t> </a:t>
            </a:r>
            <a:endParaRPr lang="ar-DZ" sz="24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134870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pPr algn="r" rtl="1"/>
            <a:r>
              <a:rPr lang="ar-SY" dirty="0"/>
              <a:t>أدوات جمع المعلومات الأولية هي الوسيلة التي تستخدم في جمع المعلومات ذات العلاقة بمشكل البحث و هناك عدة طرق لجمع المعلومات أهمها :</a:t>
            </a:r>
            <a:endParaRPr lang="fr-FR" dirty="0"/>
          </a:p>
          <a:p>
            <a:pPr lvl="0" algn="r" rtl="1"/>
            <a:r>
              <a:rPr lang="ar-SY" dirty="0"/>
              <a:t>الملاحظة</a:t>
            </a:r>
            <a:endParaRPr lang="fr-FR" dirty="0"/>
          </a:p>
          <a:p>
            <a:pPr lvl="0" algn="r" rtl="1"/>
            <a:r>
              <a:rPr lang="ar-SY" dirty="0"/>
              <a:t>المقابلة</a:t>
            </a:r>
            <a:endParaRPr lang="fr-FR" dirty="0"/>
          </a:p>
          <a:p>
            <a:pPr lvl="0" algn="r" rtl="1"/>
            <a:r>
              <a:rPr lang="ar-SY" dirty="0"/>
              <a:t>الاستبيان</a:t>
            </a:r>
            <a:endParaRPr lang="fr-FR" dirty="0"/>
          </a:p>
          <a:p>
            <a:pPr lvl="0" algn="r" rtl="1"/>
            <a:r>
              <a:rPr lang="ar-SY" dirty="0"/>
              <a:t>الاختبارات </a:t>
            </a:r>
            <a:endParaRPr lang="fr-FR" dirty="0"/>
          </a:p>
          <a:p>
            <a:pPr algn="r" rtl="1"/>
            <a:r>
              <a:rPr lang="ar-SY" dirty="0"/>
              <a:t>ويعتمد الباحث عند اختياره أحد هذه الطرق على عدة عوامل منها:</a:t>
            </a:r>
            <a:endParaRPr lang="fr-FR" dirty="0"/>
          </a:p>
          <a:p>
            <a:pPr lvl="0" algn="r" rtl="1"/>
            <a:r>
              <a:rPr lang="ar-SY" dirty="0"/>
              <a:t>طبيعة البحث و مدى ملائمة طريقة جمع المعلومات </a:t>
            </a:r>
            <a:endParaRPr lang="fr-FR" dirty="0"/>
          </a:p>
          <a:p>
            <a:pPr lvl="0" algn="r" rtl="1"/>
            <a:r>
              <a:rPr lang="ar-SY" dirty="0"/>
              <a:t>طبيعة مجتمع و عينة البحث</a:t>
            </a:r>
            <a:endParaRPr lang="fr-FR" dirty="0"/>
          </a:p>
          <a:p>
            <a:pPr lvl="0" algn="r" rtl="1"/>
            <a:r>
              <a:rPr lang="ar-SY" dirty="0"/>
              <a:t>ظروف الباحث و قدراته المالية و الوقت المتاح له</a:t>
            </a:r>
            <a:endParaRPr lang="fr-FR" dirty="0"/>
          </a:p>
          <a:p>
            <a:pPr lvl="0" algn="r" rtl="1"/>
            <a:r>
              <a:rPr lang="ar-SY" dirty="0"/>
              <a:t>مدى معرفته بالطريقة أو الأداة</a:t>
            </a:r>
            <a:endParaRPr lang="fr-FR" dirty="0"/>
          </a:p>
          <a:p>
            <a:endParaRPr lang="fr-FR" dirty="0"/>
          </a:p>
        </p:txBody>
      </p:sp>
    </p:spTree>
    <p:extLst>
      <p:ext uri="{BB962C8B-B14F-4D97-AF65-F5344CB8AC3E}">
        <p14:creationId xmlns:p14="http://schemas.microsoft.com/office/powerpoint/2010/main" val="332564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pPr marL="342900" lvl="0" indent="-342900" rtl="1">
              <a:lnSpc>
                <a:spcPct val="115000"/>
              </a:lnSpc>
              <a:spcBef>
                <a:spcPct val="20000"/>
              </a:spcBef>
              <a:spcAft>
                <a:spcPts val="750"/>
              </a:spcAft>
            </a:pPr>
            <a:r>
              <a:rPr lang="ar-DZ" sz="2400" b="1" dirty="0" smtClean="0">
                <a:solidFill>
                  <a:srgbClr val="333333"/>
                </a:solidFill>
                <a:ea typeface="Times New Roman"/>
                <a:cs typeface="Arial"/>
              </a:rPr>
              <a:t>ترميز البيانات  </a:t>
            </a:r>
            <a:r>
              <a:rPr lang="fr-FR" sz="2400" b="1" dirty="0" err="1" smtClean="0">
                <a:solidFill>
                  <a:srgbClr val="333333"/>
                </a:solidFill>
                <a:ea typeface="Times New Roman"/>
                <a:cs typeface="Arial"/>
              </a:rPr>
              <a:t>Coding</a:t>
            </a:r>
            <a:r>
              <a:rPr lang="ar-DZ" sz="2400" b="1" dirty="0">
                <a:solidFill>
                  <a:srgbClr val="333333"/>
                </a:solidFill>
                <a:ea typeface="Times New Roman"/>
                <a:cs typeface="Arial"/>
              </a:rPr>
              <a:t> </a:t>
            </a:r>
            <a:r>
              <a:rPr lang="fr-FR" sz="2400" dirty="0">
                <a:solidFill>
                  <a:prstClr val="black"/>
                </a:solidFill>
                <a:ea typeface="Calibri"/>
                <a:cs typeface="Arial"/>
              </a:rPr>
              <a:t/>
            </a:r>
            <a:br>
              <a:rPr lang="fr-FR" sz="2400" dirty="0">
                <a:solidFill>
                  <a:prstClr val="black"/>
                </a:solidFill>
                <a:ea typeface="Calibri"/>
                <a:cs typeface="Arial"/>
              </a:rPr>
            </a:br>
            <a:endParaRPr lang="fr-FR" sz="24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7272808" cy="401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0870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32361</TotalTime>
  <Words>2619</Words>
  <Application>Microsoft Office PowerPoint</Application>
  <PresentationFormat>Affichage à l'écran (4:3)</PresentationFormat>
  <Paragraphs>424</Paragraphs>
  <Slides>76</Slides>
  <Notes>16</Notes>
  <HiddenSlides>0</HiddenSlides>
  <MMClips>0</MMClips>
  <ScaleCrop>false</ScaleCrop>
  <HeadingPairs>
    <vt:vector size="4" baseType="variant">
      <vt:variant>
        <vt:lpstr>Thème</vt:lpstr>
      </vt:variant>
      <vt:variant>
        <vt:i4>1</vt:i4>
      </vt:variant>
      <vt:variant>
        <vt:lpstr>Titres des diapositives</vt:lpstr>
      </vt:variant>
      <vt:variant>
        <vt:i4>76</vt:i4>
      </vt:variant>
    </vt:vector>
  </HeadingPairs>
  <TitlesOfParts>
    <vt:vector size="77" baseType="lpstr">
      <vt:lpstr>Thème Office</vt:lpstr>
      <vt:lpstr>Présentation PowerPoint</vt:lpstr>
      <vt:lpstr>محتوى المادة:  </vt:lpstr>
      <vt:lpstr>Présentation PowerPoint</vt:lpstr>
      <vt:lpstr>Présentation PowerPoint</vt:lpstr>
      <vt:lpstr>Présentation PowerPoint</vt:lpstr>
      <vt:lpstr>Présentation PowerPoint</vt:lpstr>
      <vt:lpstr>Présentation PowerPoint</vt:lpstr>
      <vt:lpstr>Présentation PowerPoint</vt:lpstr>
      <vt:lpstr>ترميز البيانات  Coding  </vt:lpstr>
      <vt:lpstr>ملاحظة: </vt:lpstr>
      <vt:lpstr>تعريف برنامج spss </vt:lpstr>
      <vt:lpstr>محاضرة الأولى: التعرف على واجهة برنامج spss </vt:lpstr>
      <vt:lpstr>Présentation PowerPoint</vt:lpstr>
      <vt:lpstr>شريط الادوات</vt:lpstr>
      <vt:lpstr>Présentation PowerPoint</vt:lpstr>
      <vt:lpstr>شروط كتابة الاسم</vt:lpstr>
      <vt:lpstr>الاحصاء الوصفي</vt:lpstr>
      <vt:lpstr>علبة الشوارب BoxPlots</vt:lpstr>
      <vt:lpstr>الالتواء Skewness</vt:lpstr>
      <vt:lpstr>الالتواء BoxPlots</vt:lpstr>
      <vt:lpstr> التفلطح Kurosis</vt:lpstr>
      <vt:lpstr> التفلطح Kurosis</vt:lpstr>
      <vt:lpstr> التفلطح Kurosis</vt:lpstr>
      <vt:lpstr>Présentation PowerPoint</vt:lpstr>
      <vt:lpstr>   المقارنة بين المتوسطات:  اختبار العينات الاحصائية باستخدام T-Student</vt:lpstr>
      <vt:lpstr>   شروط اجراء الاختبار T-TEST </vt:lpstr>
      <vt:lpstr>  فرضيات  اختبار T-TEST </vt:lpstr>
      <vt:lpstr>تحليل التباين </vt:lpstr>
      <vt:lpstr>تصميم الاستبيان</vt:lpstr>
      <vt:lpstr>تصميم الاستبيان</vt:lpstr>
      <vt:lpstr>Présentation PowerPoint</vt:lpstr>
      <vt:lpstr>تحليل نتائج الاستبانة</vt:lpstr>
      <vt:lpstr>تحليل نتائج الاستبانة</vt:lpstr>
      <vt:lpstr>تحليل نتائج الاستبانة</vt:lpstr>
      <vt:lpstr>تحليل نتائج الاستبانة</vt:lpstr>
      <vt:lpstr>تحليل نتائج الاستبانة</vt:lpstr>
      <vt:lpstr>Présentation PowerPoint</vt:lpstr>
      <vt:lpstr>تحليل نتائج الاستبانة</vt:lpstr>
      <vt:lpstr>تحليل نتائج الاستبانة</vt:lpstr>
      <vt:lpstr>تحليل نتائج الاستبانة</vt:lpstr>
      <vt:lpstr>تحليل نتائج الاستبانة</vt:lpstr>
      <vt:lpstr>تحليل نتائج الاستبانة</vt:lpstr>
      <vt:lpstr>المبحث الثالث : الاختبارات الإحصائية</vt:lpstr>
      <vt:lpstr>المبحث الثالث : الاختبارات الإحصائية</vt:lpstr>
      <vt:lpstr>المبحث الثالث : الاختبارات الإحصائية</vt:lpstr>
      <vt:lpstr>المبحث الثالث : الاختبارات الإحصائية</vt:lpstr>
      <vt:lpstr>المبحث الثالث : الاختبارات الإحصائية</vt:lpstr>
      <vt:lpstr>المبحث الثالث : الاختبارات الإحصائية</vt:lpstr>
      <vt:lpstr>المبحث الثالث : الاختبارات الإحصائية</vt:lpstr>
      <vt:lpstr>المبحث الثالث : الاختبارات الإحصائية</vt:lpstr>
      <vt:lpstr>المبحث الثالث : الاختبارات الإحصائية</vt:lpstr>
      <vt:lpstr>المبحث الثالث : الاختبارات الإحصائية</vt:lpstr>
      <vt:lpstr>المبحث الرابع :الإجابة على تساؤلات (او فرضيات ) الدراسة</vt:lpstr>
      <vt:lpstr>تحليل الاستبيا ن</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Djoual Mohammed Said</dc:creator>
  <cp:lastModifiedBy>jalel</cp:lastModifiedBy>
  <cp:revision>527</cp:revision>
  <dcterms:created xsi:type="dcterms:W3CDTF">2010-05-30T17:04:18Z</dcterms:created>
  <dcterms:modified xsi:type="dcterms:W3CDTF">2022-10-15T23:53:41Z</dcterms:modified>
</cp:coreProperties>
</file>