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305"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p:scale>
          <a:sx n="70" d="100"/>
          <a:sy n="70" d="100"/>
        </p:scale>
        <p:origin x="-1380" y="-72"/>
      </p:cViewPr>
      <p:guideLst>
        <p:guide orient="horz" pos="2160"/>
        <p:guide pos="2880"/>
      </p:guideLst>
    </p:cSldViewPr>
  </p:slideViewPr>
  <p:outlineViewPr>
    <p:cViewPr>
      <p:scale>
        <a:sx n="33" d="100"/>
        <a:sy n="33" d="100"/>
      </p:scale>
      <p:origin x="0" y="4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837A5-2B1F-4333-9B5F-61972131CF7B}" type="datetimeFigureOut">
              <a:rPr lang="fr-FR" smtClean="0"/>
              <a:pPr/>
              <a:t>06/09/2020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26BA1-5CC9-401E-A9DE-1C4C8F07DC43}" type="slidenum">
              <a:rPr lang="fr-FR" smtClean="0"/>
              <a:pPr/>
              <a:t>‹N°›</a:t>
            </a:fld>
            <a:endParaRPr lang="fr-FR" dirty="0"/>
          </a:p>
        </p:txBody>
      </p:sp>
    </p:spTree>
    <p:extLst>
      <p:ext uri="{BB962C8B-B14F-4D97-AF65-F5344CB8AC3E}">
        <p14:creationId xmlns:p14="http://schemas.microsoft.com/office/powerpoint/2010/main" xmlns="" val="29168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75D17A-BFA7-4023-9AED-A43EE5B34B46}" type="slidenum">
              <a:rPr lang="fr-FR" smtClean="0"/>
              <a:pPr/>
              <a:t>1</a:t>
            </a:fld>
            <a:endParaRPr lang="fr-FR" dirty="0"/>
          </a:p>
        </p:txBody>
      </p:sp>
    </p:spTree>
    <p:extLst>
      <p:ext uri="{BB962C8B-B14F-4D97-AF65-F5344CB8AC3E}">
        <p14:creationId xmlns:p14="http://schemas.microsoft.com/office/powerpoint/2010/main" xmlns="" val="355314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D1F61-87E7-42CB-A94D-2E4EECCEB94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579689" y="3111578"/>
            <a:ext cx="7875280" cy="648642"/>
          </a:xfrm>
          <a:prstGeom prst="rect">
            <a:avLst/>
          </a:prstGeom>
        </p:spPr>
        <p:txBody>
          <a:bodyPr vert="horz" lIns="91440" tIns="45720" rIns="91440" bIns="45720" rtlCol="0">
            <a:noAutofit/>
          </a:bodyPr>
          <a:lstStyle/>
          <a:p>
            <a:pPr marL="342900" lvl="0" indent="-342900" algn="ctr">
              <a:spcBef>
                <a:spcPct val="20000"/>
              </a:spcBef>
              <a:defRPr/>
            </a:pPr>
            <a:r>
              <a:rPr lang="fr-FR" sz="4500" b="1" i="1"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rPr>
              <a:t>Maintenance Industrielle </a:t>
            </a:r>
            <a:endParaRPr kumimoji="0" lang="fr-FR" sz="4500" b="1" i="1" strike="noStrike" kern="1200" normalizeH="0" baseline="0" noProof="0"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uLnTx/>
              <a:uFillTx/>
            </a:endParaRPr>
          </a:p>
        </p:txBody>
      </p:sp>
      <p:grpSp>
        <p:nvGrpSpPr>
          <p:cNvPr id="8" name="Groupe 7"/>
          <p:cNvGrpSpPr/>
          <p:nvPr/>
        </p:nvGrpSpPr>
        <p:grpSpPr>
          <a:xfrm>
            <a:off x="35372" y="332656"/>
            <a:ext cx="9001124" cy="2063372"/>
            <a:chOff x="142876" y="332656"/>
            <a:chExt cx="9001156" cy="2063372"/>
          </a:xfrm>
        </p:grpSpPr>
        <p:sp>
          <p:nvSpPr>
            <p:cNvPr id="4" name="Espace réservé du contenu 2"/>
            <p:cNvSpPr txBox="1">
              <a:spLocks/>
            </p:cNvSpPr>
            <p:nvPr/>
          </p:nvSpPr>
          <p:spPr>
            <a:xfrm>
              <a:off x="1871198" y="840702"/>
              <a:ext cx="5256603" cy="500066"/>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000" b="1" i="1" dirty="0" smtClean="0"/>
                <a:t>Université Djilali Bounaama Khemis Miliana</a:t>
              </a:r>
              <a:endParaRPr kumimoji="0" lang="fr-FR" sz="2000" b="1" i="1" strike="noStrike" kern="1200" cap="none" spc="0" normalizeH="0" baseline="0" noProof="0" dirty="0" smtClean="0">
                <a:ln>
                  <a:noFill/>
                </a:ln>
                <a:uLnTx/>
                <a:uFillTx/>
              </a:endParaRPr>
            </a:p>
          </p:txBody>
        </p:sp>
        <p:sp>
          <p:nvSpPr>
            <p:cNvPr id="5" name="Espace réservé du contenu 2"/>
            <p:cNvSpPr txBox="1">
              <a:spLocks/>
            </p:cNvSpPr>
            <p:nvPr/>
          </p:nvSpPr>
          <p:spPr>
            <a:xfrm>
              <a:off x="142876" y="332656"/>
              <a:ext cx="9001156" cy="571504"/>
            </a:xfrm>
            <a:prstGeom prst="rect">
              <a:avLst/>
            </a:prstGeom>
          </p:spPr>
          <p:txBody>
            <a:bodyPr vert="horz" lIns="91440" tIns="45720" rIns="91440" bIns="45720" rtlCol="0">
              <a:normAutofit fontScale="700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1" i="1" dirty="0" smtClean="0"/>
                <a:t>Ministère de l’enseignement supérieur et de la recherche scientifique </a:t>
              </a:r>
              <a:endParaRPr kumimoji="0" lang="fr-FR" sz="3200" b="1" i="1" strike="noStrike" kern="1200" cap="none" spc="0" normalizeH="0" baseline="0" noProof="0" dirty="0" smtClean="0">
                <a:ln>
                  <a:noFill/>
                </a:ln>
                <a:uLnTx/>
                <a:uFillTx/>
              </a:endParaRPr>
            </a:p>
          </p:txBody>
        </p:sp>
        <p:sp>
          <p:nvSpPr>
            <p:cNvPr id="9" name="Espace réservé du contenu 2"/>
            <p:cNvSpPr txBox="1">
              <a:spLocks/>
            </p:cNvSpPr>
            <p:nvPr/>
          </p:nvSpPr>
          <p:spPr>
            <a:xfrm>
              <a:off x="2249408" y="1273320"/>
              <a:ext cx="4734376" cy="571504"/>
            </a:xfrm>
            <a:prstGeom prst="rect">
              <a:avLst/>
            </a:prstGeom>
          </p:spPr>
          <p:txBody>
            <a:bodyPr vert="horz" lIns="91440" tIns="45720" rIns="91440" bIns="45720" rtlCol="0">
              <a:normAutofit/>
            </a:bodyPr>
            <a:lstStyle/>
            <a:p>
              <a:pPr marL="342900" lvl="0" indent="-342900" algn="ctr">
                <a:spcBef>
                  <a:spcPct val="20000"/>
                </a:spcBef>
                <a:defRPr/>
              </a:pPr>
              <a:r>
                <a:rPr lang="fr-FR" sz="2000" b="1" i="1" dirty="0" smtClean="0"/>
                <a:t>Faculté des Sciences et de la Technologie</a:t>
              </a:r>
              <a:endParaRPr kumimoji="0" lang="fr-FR" sz="2000" b="1" i="1" strike="noStrike" kern="1200" cap="none" spc="0" normalizeH="0" baseline="0" noProof="0" dirty="0" smtClean="0">
                <a:ln>
                  <a:noFill/>
                </a:ln>
                <a:uLnTx/>
                <a:uFillTx/>
              </a:endParaRPr>
            </a:p>
          </p:txBody>
        </p:sp>
        <p:sp>
          <p:nvSpPr>
            <p:cNvPr id="13" name="Espace réservé du contenu 2"/>
            <p:cNvSpPr txBox="1">
              <a:spLocks/>
            </p:cNvSpPr>
            <p:nvPr/>
          </p:nvSpPr>
          <p:spPr>
            <a:xfrm>
              <a:off x="2699792" y="1824524"/>
              <a:ext cx="3781084" cy="571504"/>
            </a:xfrm>
            <a:prstGeom prst="rect">
              <a:avLst/>
            </a:prstGeom>
          </p:spPr>
          <p:txBody>
            <a:bodyPr vert="horz" lIns="91440" tIns="45720" rIns="91440" bIns="45720" rtlCol="0">
              <a:normAutofit/>
            </a:bodyPr>
            <a:lstStyle/>
            <a:p>
              <a:pPr marL="342900" lvl="0" indent="-342900">
                <a:spcBef>
                  <a:spcPct val="20000"/>
                </a:spcBef>
                <a:defRPr/>
              </a:pPr>
              <a:r>
                <a:rPr lang="fr-FR" sz="2000" b="1" i="1" dirty="0"/>
                <a:t>Département de </a:t>
              </a:r>
              <a:r>
                <a:rPr lang="fr-FR" sz="2000" b="1" i="1" dirty="0" smtClean="0"/>
                <a:t>Technologie</a:t>
              </a:r>
              <a:endParaRPr kumimoji="0" lang="fr-FR" sz="2000" b="1" i="1" strike="noStrike" kern="1200" cap="none" spc="0" normalizeH="0" baseline="0" noProof="0" dirty="0" smtClean="0">
                <a:ln>
                  <a:noFill/>
                </a:ln>
                <a:uLnTx/>
                <a:uFillTx/>
              </a:endParaRPr>
            </a:p>
          </p:txBody>
        </p:sp>
      </p:grpSp>
      <p:sp>
        <p:nvSpPr>
          <p:cNvPr id="14" name="Rectangle 13"/>
          <p:cNvSpPr/>
          <p:nvPr/>
        </p:nvSpPr>
        <p:spPr>
          <a:xfrm>
            <a:off x="2285984" y="4429132"/>
            <a:ext cx="4572000" cy="646331"/>
          </a:xfrm>
          <a:prstGeom prst="rect">
            <a:avLst/>
          </a:prstGeom>
        </p:spPr>
        <p:txBody>
          <a:bodyPr>
            <a:spAutoFit/>
          </a:bodyPr>
          <a:lstStyle/>
          <a:p>
            <a:pPr marL="342900" lvl="0" indent="-342900" algn="ctr">
              <a:spcBef>
                <a:spcPct val="20000"/>
              </a:spcBef>
              <a:defRPr/>
            </a:pPr>
            <a:r>
              <a:rPr lang="fr-FR" b="1" dirty="0" smtClean="0">
                <a:ln w="10541" cmpd="sng">
                  <a:solidFill>
                    <a:schemeClr val="accent1">
                      <a:shade val="88000"/>
                      <a:satMod val="110000"/>
                    </a:schemeClr>
                  </a:solidFill>
                  <a:prstDash val="solid"/>
                </a:ln>
              </a:rPr>
              <a:t>Chapitre 1. Généralités sur le concept de maintenance</a:t>
            </a:r>
          </a:p>
        </p:txBody>
      </p:sp>
      <p:pic>
        <p:nvPicPr>
          <p:cNvPr id="1026" name="Picture 2" descr="C:\Users\PC-SOFT\Desktop\Nouveau dossier\téléchargement.jpg"/>
          <p:cNvPicPr>
            <a:picLocks noChangeAspect="1" noChangeArrowheads="1"/>
          </p:cNvPicPr>
          <p:nvPr/>
        </p:nvPicPr>
        <p:blipFill>
          <a:blip r:embed="rId3" cstate="print"/>
          <a:srcRect/>
          <a:stretch>
            <a:fillRect/>
          </a:stretch>
        </p:blipFill>
        <p:spPr bwMode="auto">
          <a:xfrm>
            <a:off x="179512" y="836712"/>
            <a:ext cx="1825749" cy="804842"/>
          </a:xfrm>
          <a:prstGeom prst="rect">
            <a:avLst/>
          </a:prstGeom>
          <a:noFill/>
        </p:spPr>
      </p:pic>
      <p:pic>
        <p:nvPicPr>
          <p:cNvPr id="15" name="Picture 2" descr="C:\Users\PC-SOFT\Desktop\Nouveau dossier\téléchargement.jpg"/>
          <p:cNvPicPr>
            <a:picLocks noChangeAspect="1" noChangeArrowheads="1"/>
          </p:cNvPicPr>
          <p:nvPr/>
        </p:nvPicPr>
        <p:blipFill>
          <a:blip r:embed="rId3" cstate="print"/>
          <a:srcRect/>
          <a:stretch>
            <a:fillRect/>
          </a:stretch>
        </p:blipFill>
        <p:spPr bwMode="auto">
          <a:xfrm>
            <a:off x="7020272" y="836712"/>
            <a:ext cx="1825749" cy="80484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6463308"/>
          </a:xfrm>
          <a:prstGeom prst="rect">
            <a:avLst/>
          </a:prstGeom>
        </p:spPr>
        <p:txBody>
          <a:bodyPr wrap="square">
            <a:spAutoFit/>
          </a:bodyPr>
          <a:lstStyle/>
          <a:p>
            <a:pPr marL="342900" lvl="0" indent="-342900" algn="just">
              <a:lnSpc>
                <a:spcPct val="150000"/>
              </a:lnSpc>
              <a:buFont typeface="Arial" pitchFamily="34" charset="0"/>
              <a:buChar char="•"/>
            </a:pPr>
            <a:r>
              <a:rPr lang="fr-FR" sz="2300" spc="-5" dirty="0" smtClean="0">
                <a:ea typeface="Times New Roman"/>
              </a:rPr>
              <a:t>La </a:t>
            </a:r>
            <a:r>
              <a:rPr lang="fr-FR" sz="2300" spc="-5" dirty="0">
                <a:ea typeface="Times New Roman"/>
              </a:rPr>
              <a:t>décentralisation, où la maintenance est confiée à plusieurs services, de dimension proportionnellement plus modeste, et liés à chacun des services de l’entreprise.</a:t>
            </a:r>
          </a:p>
          <a:p>
            <a:pPr lvl="0" algn="just">
              <a:lnSpc>
                <a:spcPct val="150000"/>
              </a:lnSpc>
            </a:pPr>
            <a:r>
              <a:rPr lang="fr-FR" sz="2300" spc="-5" dirty="0">
                <a:ea typeface="Times New Roman"/>
              </a:rPr>
              <a:t>Dans ce cas, le service maintenance n’a pas de direction unique. Les différents pôles maintenance adjoints aux autres services de l’entreprise dépendent bien souvent hiérarchiquement de ces derniers.</a:t>
            </a:r>
          </a:p>
          <a:p>
            <a:pPr lvl="0" algn="just">
              <a:lnSpc>
                <a:spcPct val="150000"/>
              </a:lnSpc>
            </a:pPr>
            <a:r>
              <a:rPr lang="fr-FR" sz="2300" spc="-5" dirty="0">
                <a:ea typeface="Times New Roman"/>
              </a:rPr>
              <a:t>Les avantages sont :</a:t>
            </a:r>
          </a:p>
          <a:p>
            <a:pPr marL="342900" lvl="0" indent="-342900" algn="just">
              <a:lnSpc>
                <a:spcPct val="150000"/>
              </a:lnSpc>
              <a:buFont typeface="Wingdings" pitchFamily="2" charset="2"/>
              <a:buChar char="Ø"/>
            </a:pPr>
            <a:r>
              <a:rPr lang="fr-FR" sz="2300" spc="-5" dirty="0" smtClean="0">
                <a:ea typeface="Times New Roman"/>
              </a:rPr>
              <a:t>Meilleures </a:t>
            </a:r>
            <a:r>
              <a:rPr lang="fr-FR" sz="2300" spc="-5" dirty="0">
                <a:ea typeface="Times New Roman"/>
              </a:rPr>
              <a:t>communications et relations avec le service responsable et utilisateur du parc à </a:t>
            </a:r>
            <a:r>
              <a:rPr lang="fr-FR" sz="2300" spc="-5" dirty="0" smtClean="0">
                <a:ea typeface="Times New Roman"/>
              </a:rPr>
              <a:t>maintenir</a:t>
            </a:r>
          </a:p>
          <a:p>
            <a:pPr marL="342900" lvl="0" indent="-342900" algn="just">
              <a:lnSpc>
                <a:spcPct val="150000"/>
              </a:lnSpc>
              <a:buFont typeface="Wingdings" pitchFamily="2" charset="2"/>
              <a:buChar char="Ø"/>
            </a:pPr>
            <a:r>
              <a:rPr lang="fr-FR" sz="2300" spc="-5" dirty="0" smtClean="0">
                <a:ea typeface="Times New Roman"/>
              </a:rPr>
              <a:t>Effectifs </a:t>
            </a:r>
            <a:r>
              <a:rPr lang="fr-FR" sz="2300" spc="-5" dirty="0">
                <a:ea typeface="Times New Roman"/>
              </a:rPr>
              <a:t>moins importants dans les différentes </a:t>
            </a:r>
            <a:r>
              <a:rPr lang="fr-FR" sz="2300" spc="-5" dirty="0" smtClean="0">
                <a:ea typeface="Times New Roman"/>
              </a:rPr>
              <a:t>antennes</a:t>
            </a:r>
          </a:p>
          <a:p>
            <a:pPr marL="342900" lvl="0" indent="-342900" algn="just">
              <a:lnSpc>
                <a:spcPct val="150000"/>
              </a:lnSpc>
              <a:buFont typeface="Wingdings" pitchFamily="2" charset="2"/>
              <a:buChar char="Ø"/>
            </a:pPr>
            <a:r>
              <a:rPr lang="fr-FR" sz="2300" spc="-5" dirty="0" smtClean="0">
                <a:ea typeface="Times New Roman"/>
              </a:rPr>
              <a:t>Réactivité </a:t>
            </a:r>
            <a:r>
              <a:rPr lang="fr-FR" sz="2300" spc="-5" dirty="0">
                <a:ea typeface="Times New Roman"/>
              </a:rPr>
              <a:t>accrue face à un </a:t>
            </a:r>
            <a:r>
              <a:rPr lang="fr-FR" sz="2300" spc="-5" dirty="0" smtClean="0">
                <a:ea typeface="Times New Roman"/>
              </a:rPr>
              <a:t>problème</a:t>
            </a:r>
          </a:p>
          <a:p>
            <a:pPr marL="342900" lvl="0" indent="-342900" algn="just">
              <a:lnSpc>
                <a:spcPct val="150000"/>
              </a:lnSpc>
              <a:buFont typeface="Wingdings" pitchFamily="2" charset="2"/>
              <a:buChar char="Ø"/>
            </a:pPr>
            <a:r>
              <a:rPr lang="fr-FR" sz="2300" spc="-5" dirty="0" smtClean="0">
                <a:ea typeface="Times New Roman"/>
              </a:rPr>
              <a:t>Meilleure </a:t>
            </a:r>
            <a:r>
              <a:rPr lang="fr-FR" sz="2300" spc="-5" dirty="0">
                <a:ea typeface="Times New Roman"/>
              </a:rPr>
              <a:t>connaissance des </a:t>
            </a:r>
            <a:r>
              <a:rPr lang="fr-FR" sz="2300" spc="-5" dirty="0" smtClean="0">
                <a:ea typeface="Times New Roman"/>
              </a:rPr>
              <a:t>matériels et Gestion </a:t>
            </a:r>
            <a:r>
              <a:rPr lang="fr-FR" sz="2300" spc="-5" dirty="0">
                <a:ea typeface="Times New Roman"/>
              </a:rPr>
              <a:t>administrative allégée</a:t>
            </a:r>
          </a:p>
        </p:txBody>
      </p:sp>
      <p:sp>
        <p:nvSpPr>
          <p:cNvPr id="5"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10</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6994222"/>
          </a:xfrm>
          <a:prstGeom prst="rect">
            <a:avLst/>
          </a:prstGeom>
        </p:spPr>
        <p:txBody>
          <a:bodyPr wrap="square">
            <a:spAutoFit/>
          </a:bodyPr>
          <a:lstStyle/>
          <a:p>
            <a:pPr lvl="0" algn="just">
              <a:lnSpc>
                <a:spcPct val="150000"/>
              </a:lnSpc>
            </a:pPr>
            <a:r>
              <a:rPr lang="fr-FR" sz="2300" b="1" spc="-5" dirty="0" smtClean="0">
                <a:ea typeface="Times New Roman"/>
              </a:rPr>
              <a:t>Remarque :</a:t>
            </a:r>
            <a:r>
              <a:rPr lang="fr-FR" sz="2300" spc="-5" dirty="0" smtClean="0">
                <a:ea typeface="Times New Roman"/>
              </a:rPr>
              <a:t> Il va </a:t>
            </a:r>
            <a:r>
              <a:rPr lang="fr-FR" sz="2300" spc="-5" dirty="0">
                <a:ea typeface="Times New Roman"/>
              </a:rPr>
              <a:t>de soi que les 2 modèles d’organisation étant contraires, les avantages de l’un sont souvent les inconvénients de l’autre</a:t>
            </a:r>
            <a:r>
              <a:rPr lang="fr-FR" sz="2300" spc="-5" dirty="0" smtClean="0">
                <a:ea typeface="Times New Roman"/>
              </a:rPr>
              <a:t>.</a:t>
            </a:r>
          </a:p>
          <a:p>
            <a:pPr lvl="0" algn="just">
              <a:lnSpc>
                <a:spcPct val="150000"/>
              </a:lnSpc>
            </a:pPr>
            <a:r>
              <a:rPr lang="fr-FR" sz="2300" b="1" spc="-5" dirty="0">
                <a:ea typeface="Times New Roman"/>
              </a:rPr>
              <a:t>DOMAINES D’ACTION DU SERVICE MAINTENANCE :</a:t>
            </a:r>
          </a:p>
          <a:p>
            <a:pPr lvl="0" algn="just">
              <a:lnSpc>
                <a:spcPct val="150000"/>
              </a:lnSpc>
            </a:pPr>
            <a:r>
              <a:rPr lang="fr-FR" sz="2300" spc="-5" dirty="0">
                <a:ea typeface="Times New Roman"/>
              </a:rPr>
              <a:t>Dans une entreprise, il existe un grand nombre de matériels différents qui sont liés ou non à la production. C’est dans ce contexte qu’apparaît la nécessaire polyvalence des techniciens de maintenance ainsi que leurs capacités d’adaptation. La liste (non exhaustive) qui suit permet de se rendre compte de la variété des actions qui constituent souvent le quotidien de la mission d’un service maintenance :</a:t>
            </a:r>
          </a:p>
          <a:p>
            <a:pPr marL="342900" lvl="0" indent="-342900" algn="just">
              <a:lnSpc>
                <a:spcPct val="150000"/>
              </a:lnSpc>
              <a:buFont typeface="Arial" pitchFamily="34" charset="0"/>
              <a:buChar char="•"/>
            </a:pPr>
            <a:r>
              <a:rPr lang="fr-FR" sz="2300" spc="-5" dirty="0" smtClean="0">
                <a:ea typeface="Times New Roman"/>
              </a:rPr>
              <a:t>Maintenance </a:t>
            </a:r>
            <a:r>
              <a:rPr lang="fr-FR" sz="2300" spc="-5" dirty="0">
                <a:ea typeface="Times New Roman"/>
              </a:rPr>
              <a:t>préventive et corrective de tous les systèmes dont le service a la charge ainsi que toutes les opérations de révisions, contrôles, etc.</a:t>
            </a:r>
          </a:p>
          <a:p>
            <a:pPr lvl="0" algn="just">
              <a:lnSpc>
                <a:spcPct val="150000"/>
              </a:lnSpc>
            </a:pP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11</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401479"/>
          </a:xfrm>
          <a:prstGeom prst="rect">
            <a:avLst/>
          </a:prstGeom>
        </p:spPr>
        <p:txBody>
          <a:bodyPr wrap="square">
            <a:spAutoFit/>
          </a:bodyPr>
          <a:lstStyle/>
          <a:p>
            <a:pPr marL="342900" lvl="0" indent="-342900" algn="just">
              <a:lnSpc>
                <a:spcPct val="150000"/>
              </a:lnSpc>
              <a:buFont typeface="Arial" pitchFamily="34" charset="0"/>
              <a:buChar char="•"/>
            </a:pPr>
            <a:r>
              <a:rPr lang="fr-FR" sz="2300" spc="-5" dirty="0" smtClean="0">
                <a:ea typeface="Times New Roman"/>
              </a:rPr>
              <a:t>Travaux </a:t>
            </a:r>
            <a:r>
              <a:rPr lang="fr-FR" sz="2300" spc="-5" dirty="0">
                <a:ea typeface="Times New Roman"/>
              </a:rPr>
              <a:t>d’installation et de mise en route de matériels neufs</a:t>
            </a:r>
          </a:p>
          <a:p>
            <a:pPr marL="342900" lvl="0" indent="-342900" algn="just">
              <a:lnSpc>
                <a:spcPct val="150000"/>
              </a:lnSpc>
              <a:buFont typeface="Arial" pitchFamily="34" charset="0"/>
              <a:buChar char="•"/>
            </a:pPr>
            <a:r>
              <a:rPr lang="fr-FR" sz="2300" spc="-5" dirty="0" smtClean="0">
                <a:ea typeface="Times New Roman"/>
              </a:rPr>
              <a:t>Travaux </a:t>
            </a:r>
            <a:r>
              <a:rPr lang="fr-FR" sz="2300" spc="-5" dirty="0">
                <a:ea typeface="Times New Roman"/>
              </a:rPr>
              <a:t>directement liés aux conditions de travail : sécurité, hygiène, environnement, pollution, </a:t>
            </a:r>
            <a:r>
              <a:rPr lang="fr-FR" sz="2300" spc="-5" dirty="0" smtClean="0">
                <a:ea typeface="Times New Roman"/>
              </a:rPr>
              <a:t>etc.</a:t>
            </a:r>
          </a:p>
          <a:p>
            <a:pPr marL="342900" lvl="0" indent="-342900" algn="just">
              <a:lnSpc>
                <a:spcPct val="150000"/>
              </a:lnSpc>
              <a:buFont typeface="Arial" pitchFamily="34" charset="0"/>
              <a:buChar char="•"/>
            </a:pPr>
            <a:r>
              <a:rPr lang="fr-FR" sz="2300" spc="-5" dirty="0" smtClean="0">
                <a:ea typeface="Times New Roman"/>
              </a:rPr>
              <a:t>Amélioration</a:t>
            </a:r>
            <a:r>
              <a:rPr lang="fr-FR" sz="2300" spc="-5" dirty="0">
                <a:ea typeface="Times New Roman"/>
              </a:rPr>
              <a:t>, reconstruction et modernisation des </a:t>
            </a:r>
            <a:r>
              <a:rPr lang="fr-FR" sz="2300" spc="-5" dirty="0" smtClean="0">
                <a:ea typeface="Times New Roman"/>
              </a:rPr>
              <a:t>installations</a:t>
            </a:r>
          </a:p>
          <a:p>
            <a:pPr marL="342900" lvl="0" indent="-342900" algn="just">
              <a:lnSpc>
                <a:spcPct val="150000"/>
              </a:lnSpc>
              <a:buFont typeface="Arial" pitchFamily="34" charset="0"/>
              <a:buChar char="•"/>
            </a:pPr>
            <a:r>
              <a:rPr lang="fr-FR" sz="2300" spc="-5" dirty="0" smtClean="0">
                <a:ea typeface="Times New Roman"/>
              </a:rPr>
              <a:t>Gestion </a:t>
            </a:r>
            <a:r>
              <a:rPr lang="fr-FR" sz="2300" spc="-5" dirty="0">
                <a:ea typeface="Times New Roman"/>
              </a:rPr>
              <a:t>des pièces de rechange, des outillages et des moyens de transport et de </a:t>
            </a:r>
            <a:r>
              <a:rPr lang="fr-FR" sz="2300" spc="-5" dirty="0" smtClean="0">
                <a:ea typeface="Times New Roman"/>
              </a:rPr>
              <a:t>manutention</a:t>
            </a:r>
          </a:p>
          <a:p>
            <a:pPr marL="342900" lvl="0" indent="-342900" algn="just">
              <a:lnSpc>
                <a:spcPct val="150000"/>
              </a:lnSpc>
              <a:buFont typeface="Arial" pitchFamily="34" charset="0"/>
              <a:buChar char="•"/>
            </a:pPr>
            <a:r>
              <a:rPr lang="fr-FR" sz="2300" spc="-5" dirty="0" smtClean="0">
                <a:ea typeface="Times New Roman"/>
              </a:rPr>
              <a:t>Fabrication </a:t>
            </a:r>
            <a:r>
              <a:rPr lang="fr-FR" sz="2300" spc="-5" dirty="0">
                <a:ea typeface="Times New Roman"/>
              </a:rPr>
              <a:t>de certaines pièces </a:t>
            </a:r>
            <a:r>
              <a:rPr lang="fr-FR" sz="2300" spc="-5" dirty="0" smtClean="0">
                <a:ea typeface="Times New Roman"/>
              </a:rPr>
              <a:t>détachées</a:t>
            </a:r>
          </a:p>
          <a:p>
            <a:pPr marL="342900" lvl="0" indent="-342900" algn="just">
              <a:lnSpc>
                <a:spcPct val="150000"/>
              </a:lnSpc>
              <a:buFont typeface="Arial" pitchFamily="34" charset="0"/>
              <a:buChar char="•"/>
            </a:pPr>
            <a:r>
              <a:rPr lang="fr-FR" sz="2300" spc="-5" dirty="0" smtClean="0">
                <a:ea typeface="Times New Roman"/>
              </a:rPr>
              <a:t>Travaux </a:t>
            </a:r>
            <a:r>
              <a:rPr lang="fr-FR" sz="2300" spc="-5" dirty="0">
                <a:ea typeface="Times New Roman"/>
              </a:rPr>
              <a:t>divers dans les locaux de l’entreprise, agrandissements, </a:t>
            </a:r>
            <a:r>
              <a:rPr lang="fr-FR" sz="2300" spc="-5" dirty="0" smtClean="0">
                <a:ea typeface="Times New Roman"/>
              </a:rPr>
              <a:t>déménagements</a:t>
            </a:r>
          </a:p>
          <a:p>
            <a:pPr marL="342900" lvl="0" indent="-342900" algn="just">
              <a:lnSpc>
                <a:spcPct val="150000"/>
              </a:lnSpc>
              <a:buFont typeface="Arial" pitchFamily="34" charset="0"/>
              <a:buChar char="•"/>
            </a:pPr>
            <a:r>
              <a:rPr lang="fr-FR" sz="2300" spc="-5" dirty="0" smtClean="0">
                <a:ea typeface="Times New Roman"/>
              </a:rPr>
              <a:t>Gestion </a:t>
            </a:r>
            <a:r>
              <a:rPr lang="fr-FR" sz="2300" spc="-5" dirty="0">
                <a:ea typeface="Times New Roman"/>
              </a:rPr>
              <a:t>des différentes énergies et des réseaux de </a:t>
            </a:r>
            <a:r>
              <a:rPr lang="fr-FR" sz="2300" spc="-5" dirty="0" smtClean="0">
                <a:ea typeface="Times New Roman"/>
              </a:rPr>
              <a:t>communication</a:t>
            </a: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12</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3808735"/>
          </a:xfrm>
          <a:prstGeom prst="rect">
            <a:avLst/>
          </a:prstGeom>
        </p:spPr>
        <p:txBody>
          <a:bodyPr wrap="square">
            <a:spAutoFit/>
          </a:bodyPr>
          <a:lstStyle/>
          <a:p>
            <a:pPr lvl="0" algn="just">
              <a:lnSpc>
                <a:spcPct val="150000"/>
              </a:lnSpc>
            </a:pPr>
            <a:r>
              <a:rPr lang="fr-FR" sz="2300" spc="-5" dirty="0">
                <a:ea typeface="Times New Roman"/>
              </a:rPr>
              <a:t>Pour tous ces points, l’objectif permanent est de maintenir les matériels dans un état optimal de service. La priorité sera bien sur toujours orientée vers l’outil de production</a:t>
            </a:r>
            <a:r>
              <a:rPr lang="fr-FR" sz="2300" spc="-5" dirty="0" smtClean="0">
                <a:ea typeface="Times New Roman"/>
              </a:rPr>
              <a:t>.</a:t>
            </a:r>
          </a:p>
          <a:p>
            <a:pPr lvl="0" algn="just">
              <a:lnSpc>
                <a:spcPct val="150000"/>
              </a:lnSpc>
            </a:pPr>
            <a:r>
              <a:rPr lang="fr-FR" sz="2300" spc="-5" dirty="0">
                <a:ea typeface="Times New Roman"/>
              </a:rPr>
              <a:t>Le service maintenance doit donc maîtriser le comportement des matériels en gérant les moyens nécessaires et disponibles. C’est là que l’importance de la mutation de l’entretien traditionnel vers une logique de maintenance prend toute son importance.</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13</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387710"/>
            <a:ext cx="9108504" cy="6641690"/>
          </a:xfrm>
          <a:prstGeom prst="rect">
            <a:avLst/>
          </a:prstGeom>
        </p:spPr>
        <p:txBody>
          <a:bodyPr wrap="square">
            <a:spAutoFit/>
          </a:bodyPr>
          <a:lstStyle/>
          <a:p>
            <a:pPr lvl="0" algn="just">
              <a:lnSpc>
                <a:spcPct val="150000"/>
              </a:lnSpc>
            </a:pPr>
            <a:r>
              <a:rPr lang="fr-FR" sz="2200" b="1" spc="-5" dirty="0">
                <a:ea typeface="Times New Roman"/>
              </a:rPr>
              <a:t>ENTRETIEN ET MAINTENANCE :</a:t>
            </a:r>
          </a:p>
          <a:p>
            <a:pPr lvl="0" algn="just">
              <a:lnSpc>
                <a:spcPct val="150000"/>
              </a:lnSpc>
            </a:pPr>
            <a:r>
              <a:rPr lang="fr-FR" sz="2200" spc="-5" dirty="0">
                <a:ea typeface="Times New Roman"/>
              </a:rPr>
              <a:t>L’entretien se contente d’intervenir sur un système défaillant pour relancer la production et effectue les opérations courantes préconisées par le constructeur. Il n’y a donc pas prise en compte des caractéristiques spécifiques des conditions de fonctionnement (cadence, ancienneté, température ambiante, etc.). On peut donc être conduit à effectuer (sans évaluation à priori ou à posteriori) à faire trop ou pas assez d’entretien.</a:t>
            </a:r>
          </a:p>
          <a:p>
            <a:pPr lvl="0" algn="ctr">
              <a:lnSpc>
                <a:spcPct val="150000"/>
              </a:lnSpc>
            </a:pPr>
            <a:r>
              <a:rPr lang="fr-FR" sz="2200" b="1" spc="-5" dirty="0">
                <a:ea typeface="Times New Roman"/>
              </a:rPr>
              <a:t>Entretenir, c’est subir alors que maintenir, c’est prévoir et anticiper</a:t>
            </a:r>
            <a:r>
              <a:rPr lang="fr-FR" sz="2200" b="1" spc="-5" dirty="0" smtClean="0">
                <a:ea typeface="Times New Roman"/>
              </a:rPr>
              <a:t>.</a:t>
            </a:r>
          </a:p>
          <a:p>
            <a:pPr lvl="0" algn="just">
              <a:lnSpc>
                <a:spcPct val="150000"/>
              </a:lnSpc>
            </a:pPr>
            <a:r>
              <a:rPr lang="fr-FR" sz="2200" spc="-5" dirty="0">
                <a:ea typeface="Times New Roman"/>
              </a:rPr>
              <a:t>En effet, par la prise en compte des objectifs de production et par la connaissance du comportement du matériel, la maintenance considère les notions de « bon état » et de « rendement » comme relatives. De par des démarches de réflexion et par ses relations avec la production, la maintenance concourt à l’augmentation de la productivité.</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14</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6463308"/>
          </a:xfrm>
          <a:prstGeom prst="rect">
            <a:avLst/>
          </a:prstGeom>
        </p:spPr>
        <p:txBody>
          <a:bodyPr wrap="square">
            <a:spAutoFit/>
          </a:bodyPr>
          <a:lstStyle/>
          <a:p>
            <a:pPr lvl="0" algn="just">
              <a:lnSpc>
                <a:spcPct val="150000"/>
              </a:lnSpc>
            </a:pPr>
            <a:r>
              <a:rPr lang="fr-FR" sz="2300" spc="-5" dirty="0">
                <a:ea typeface="Times New Roman"/>
              </a:rPr>
              <a:t>L’objectif primordial de la maintenance est d’optimiser en permanence la disponibilité de l’outil de travail. Ainsi, elle participe à la production globale.</a:t>
            </a:r>
          </a:p>
          <a:p>
            <a:pPr lvl="0" algn="just">
              <a:lnSpc>
                <a:spcPct val="150000"/>
              </a:lnSpc>
            </a:pPr>
            <a:r>
              <a:rPr lang="fr-FR" sz="2300" spc="-5" dirty="0">
                <a:ea typeface="Times New Roman"/>
              </a:rPr>
              <a:t>Elle est donc reconnue comme une activité nécessaire (génératrice de profits) alors que l’entretien traditionnel était considéré comme une charge financière</a:t>
            </a:r>
            <a:r>
              <a:rPr lang="fr-FR" sz="2300" spc="-5" dirty="0" smtClean="0">
                <a:ea typeface="Times New Roman"/>
              </a:rPr>
              <a:t>.</a:t>
            </a:r>
          </a:p>
          <a:p>
            <a:pPr lvl="0" algn="just">
              <a:lnSpc>
                <a:spcPct val="150000"/>
              </a:lnSpc>
            </a:pPr>
            <a:r>
              <a:rPr lang="fr-FR" sz="2300" b="1" spc="-5" dirty="0">
                <a:ea typeface="Times New Roman"/>
              </a:rPr>
              <a:t>IMPORTANCE DE LA MAINTENANCE ET TYPES D’ENTREPRISE </a:t>
            </a:r>
            <a:r>
              <a:rPr lang="fr-FR" sz="2300" b="1" spc="-5" dirty="0" smtClean="0">
                <a:ea typeface="Times New Roman"/>
              </a:rPr>
              <a:t>:</a:t>
            </a:r>
          </a:p>
          <a:p>
            <a:pPr lvl="0" algn="just">
              <a:lnSpc>
                <a:spcPct val="150000"/>
              </a:lnSpc>
            </a:pPr>
            <a:r>
              <a:rPr lang="fr-FR" sz="2300" spc="-5" dirty="0">
                <a:ea typeface="Times New Roman"/>
              </a:rPr>
              <a:t>L’importance de la maintenance diffère selon le secteur d’activité. La préoccupation permanente  de la recherche de la meilleure disponibilité suppose que tout devra être mis en œuvre afin d’éviter toute défaillance. La maintenance sera donc inévitable et lourde dans les secteurs où la sécurité est capitale. Inversement, les industries manufacturières à faible valeur ajoutée pourront se satisfaire d’un entretien traditionnel et limité.</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15</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0"/>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401479"/>
          </a:xfrm>
          <a:prstGeom prst="rect">
            <a:avLst/>
          </a:prstGeom>
        </p:spPr>
        <p:txBody>
          <a:bodyPr wrap="square">
            <a:spAutoFit/>
          </a:bodyPr>
          <a:lstStyle/>
          <a:p>
            <a:pPr marL="342900" lvl="0" indent="-342900" algn="just">
              <a:lnSpc>
                <a:spcPct val="150000"/>
              </a:lnSpc>
              <a:buFont typeface="Arial" pitchFamily="34" charset="0"/>
              <a:buChar char="•"/>
            </a:pPr>
            <a:r>
              <a:rPr lang="fr-FR" sz="2300" spc="-5" dirty="0" smtClean="0">
                <a:ea typeface="Times New Roman"/>
              </a:rPr>
              <a:t>Importance </a:t>
            </a:r>
            <a:r>
              <a:rPr lang="fr-FR" sz="2300" spc="-5" dirty="0">
                <a:ea typeface="Times New Roman"/>
              </a:rPr>
              <a:t>fondamentale : nucléaire, pétrochimie, chimie, transports (ferroviaire, aérien, etc</a:t>
            </a:r>
            <a:r>
              <a:rPr lang="fr-FR" sz="2300" spc="-5" dirty="0" smtClean="0">
                <a:ea typeface="Times New Roman"/>
              </a:rPr>
              <a:t>.).</a:t>
            </a:r>
          </a:p>
          <a:p>
            <a:pPr marL="342900" lvl="0" indent="-342900" algn="just">
              <a:lnSpc>
                <a:spcPct val="150000"/>
              </a:lnSpc>
              <a:buFont typeface="Arial" pitchFamily="34" charset="0"/>
              <a:buChar char="•"/>
            </a:pPr>
            <a:r>
              <a:rPr lang="fr-FR" sz="2300" spc="-5" dirty="0" smtClean="0">
                <a:ea typeface="Times New Roman"/>
              </a:rPr>
              <a:t>Importance </a:t>
            </a:r>
            <a:r>
              <a:rPr lang="fr-FR" sz="2300" spc="-5" dirty="0">
                <a:ea typeface="Times New Roman"/>
              </a:rPr>
              <a:t>indispensable : entreprises à forte valeur ajoutée, de </a:t>
            </a:r>
            <a:r>
              <a:rPr lang="fr-FR" sz="2300" spc="-5" dirty="0" err="1">
                <a:ea typeface="Times New Roman"/>
              </a:rPr>
              <a:t>process</a:t>
            </a:r>
            <a:r>
              <a:rPr lang="fr-FR" sz="2300" spc="-5" dirty="0">
                <a:ea typeface="Times New Roman"/>
              </a:rPr>
              <a:t>, construction </a:t>
            </a:r>
            <a:r>
              <a:rPr lang="fr-FR" sz="2300" spc="-5" dirty="0" smtClean="0">
                <a:ea typeface="Times New Roman"/>
              </a:rPr>
              <a:t>automobile.</a:t>
            </a:r>
          </a:p>
          <a:p>
            <a:pPr marL="342900" lvl="0" indent="-342900" algn="just">
              <a:lnSpc>
                <a:spcPct val="150000"/>
              </a:lnSpc>
              <a:buFont typeface="Arial" pitchFamily="34" charset="0"/>
              <a:buChar char="•"/>
            </a:pPr>
            <a:r>
              <a:rPr lang="fr-FR" sz="2300" spc="-5" dirty="0" smtClean="0">
                <a:ea typeface="Times New Roman"/>
              </a:rPr>
              <a:t>Importance </a:t>
            </a:r>
            <a:r>
              <a:rPr lang="fr-FR" sz="2300" spc="-5" dirty="0">
                <a:ea typeface="Times New Roman"/>
              </a:rPr>
              <a:t>moyenne : industries de constructions diversifiées, coûts d’arrêts de production limités, équipement semi </a:t>
            </a:r>
            <a:r>
              <a:rPr lang="fr-FR" sz="2300" spc="-5" dirty="0" smtClean="0">
                <a:ea typeface="Times New Roman"/>
              </a:rPr>
              <a:t>automatiques.</a:t>
            </a:r>
          </a:p>
          <a:p>
            <a:pPr marL="342900" lvl="0" indent="-342900" algn="just">
              <a:lnSpc>
                <a:spcPct val="150000"/>
              </a:lnSpc>
              <a:buFont typeface="Arial" pitchFamily="34" charset="0"/>
              <a:buChar char="•"/>
            </a:pPr>
            <a:r>
              <a:rPr lang="fr-FR" sz="2300" spc="-5" dirty="0" smtClean="0">
                <a:ea typeface="Times New Roman"/>
              </a:rPr>
              <a:t>Importance </a:t>
            </a:r>
            <a:r>
              <a:rPr lang="fr-FR" sz="2300" spc="-5" dirty="0">
                <a:ea typeface="Times New Roman"/>
              </a:rPr>
              <a:t>secondaire : entreprises sans production de série, équipements </a:t>
            </a:r>
            <a:r>
              <a:rPr lang="fr-FR" sz="2300" spc="-5" dirty="0" smtClean="0">
                <a:ea typeface="Times New Roman"/>
              </a:rPr>
              <a:t>variés.</a:t>
            </a:r>
          </a:p>
          <a:p>
            <a:pPr marL="342900" lvl="0" indent="-342900" algn="just">
              <a:lnSpc>
                <a:spcPct val="150000"/>
              </a:lnSpc>
              <a:buFont typeface="Arial" pitchFamily="34" charset="0"/>
              <a:buChar char="•"/>
            </a:pPr>
            <a:r>
              <a:rPr lang="fr-FR" sz="2300" spc="-5" dirty="0" smtClean="0">
                <a:ea typeface="Times New Roman"/>
              </a:rPr>
              <a:t>Importance </a:t>
            </a:r>
            <a:r>
              <a:rPr lang="fr-FR" sz="2300" spc="-5" dirty="0">
                <a:ea typeface="Times New Roman"/>
              </a:rPr>
              <a:t>faible ou négligeable : entreprise manufacturière, faible valeur ajoutée, forte masse </a:t>
            </a:r>
            <a:r>
              <a:rPr lang="fr-FR" sz="2300" spc="-5" dirty="0" smtClean="0">
                <a:ea typeface="Times New Roman"/>
              </a:rPr>
              <a:t>salariale.</a:t>
            </a: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16</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346592"/>
          </a:xfrm>
          <a:prstGeom prst="rect">
            <a:avLst/>
          </a:prstGeom>
        </p:spPr>
        <p:txBody>
          <a:bodyPr wrap="square">
            <a:spAutoFit/>
          </a:bodyPr>
          <a:lstStyle/>
          <a:p>
            <a:pPr lvl="0" algn="just">
              <a:lnSpc>
                <a:spcPct val="150000"/>
              </a:lnSpc>
            </a:pPr>
            <a:r>
              <a:rPr lang="fr-FR" sz="2300" b="1" spc="-5" dirty="0">
                <a:ea typeface="Times New Roman"/>
              </a:rPr>
              <a:t>LE TECHNICIEN DE MAINTENANCE :</a:t>
            </a:r>
          </a:p>
          <a:p>
            <a:pPr lvl="0" algn="just">
              <a:lnSpc>
                <a:spcPct val="150000"/>
              </a:lnSpc>
            </a:pPr>
            <a:r>
              <a:rPr lang="fr-FR" sz="2300" spc="-5" dirty="0">
                <a:ea typeface="Times New Roman"/>
              </a:rPr>
              <a:t>Tout ce qui a été cité précédemment met en évidence l’indispensable pluridisciplinarité de la fonction maintenance. Le technicien doit donc être capable d’intervenir efficacement dans nombre de domaines et savoir s’adapter à toute situation prévue ou fortuite.</a:t>
            </a:r>
          </a:p>
          <a:p>
            <a:pPr lvl="0" algn="just">
              <a:lnSpc>
                <a:spcPct val="150000"/>
              </a:lnSpc>
            </a:pPr>
            <a:r>
              <a:rPr lang="fr-FR" sz="2300" spc="-5" dirty="0">
                <a:ea typeface="Times New Roman"/>
              </a:rPr>
              <a:t>Le technicien devra avoir des compétences techniques dans des domaines aussi variés que la mécanique, l’électrotechnique, m’automatique, l’hydraulique, etc. En effet, les systèmes actuels sont pluri techniques et  pluri énergies. Par ailleurs, le technicien devra avoir des compétences dans les domaines de la gestion, du planning, etc</a:t>
            </a:r>
            <a:r>
              <a:rPr lang="fr-FR" sz="2300" spc="-5" dirty="0" smtClean="0">
                <a:ea typeface="Times New Roman"/>
              </a:rPr>
              <a:t>.</a:t>
            </a: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17</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3277820"/>
          </a:xfrm>
          <a:prstGeom prst="rect">
            <a:avLst/>
          </a:prstGeom>
        </p:spPr>
        <p:txBody>
          <a:bodyPr wrap="square">
            <a:spAutoFit/>
          </a:bodyPr>
          <a:lstStyle/>
          <a:p>
            <a:pPr lvl="0" algn="just">
              <a:lnSpc>
                <a:spcPct val="150000"/>
              </a:lnSpc>
            </a:pPr>
            <a:r>
              <a:rPr lang="fr-FR" sz="2300" spc="-5" dirty="0">
                <a:ea typeface="Times New Roman"/>
              </a:rPr>
              <a:t>La maintenance devenant de plus en plus informatisée (MAO ou GMAO), l’utilisation de l’informatique est donc devenue indispensable pour le technicien. L’informatisation de la maintenance n’est pas une fin en soi, mais doit être considérée comme un outil d’aide à la décision face à une situation donnée</a:t>
            </a:r>
            <a:r>
              <a:rPr lang="fr-FR" sz="2300" spc="-5" dirty="0" smtClean="0">
                <a:ea typeface="Times New Roman"/>
              </a:rPr>
              <a:t>.</a:t>
            </a:r>
          </a:p>
          <a:p>
            <a:pPr lvl="0" algn="just">
              <a:lnSpc>
                <a:spcPct val="150000"/>
              </a:lnSpc>
            </a:pP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18</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fontScale="92500"/>
          </a:bodyPr>
          <a:lstStyle/>
          <a:p>
            <a:pPr marL="342900" lvl="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FONCTIONS ET TACHES ASSOCIEES A LA MAINTENANCE :</a:t>
            </a: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04664"/>
            <a:ext cx="9108504" cy="3753848"/>
          </a:xfrm>
          <a:prstGeom prst="rect">
            <a:avLst/>
          </a:prstGeom>
        </p:spPr>
        <p:txBody>
          <a:bodyPr wrap="square">
            <a:spAutoFit/>
          </a:bodyPr>
          <a:lstStyle/>
          <a:p>
            <a:pPr lvl="0" algn="just">
              <a:lnSpc>
                <a:spcPct val="150000"/>
              </a:lnSpc>
            </a:pPr>
            <a:r>
              <a:rPr lang="fr-FR" sz="2300" spc="-5" dirty="0">
                <a:ea typeface="Times New Roman"/>
              </a:rPr>
              <a:t>Pour être et demeurer compétitive, une entreprise doit produire toujours mieux (qualité) et au coût le plus bas. Pour minimiser ce coût, on fabrique plus vite et sans interruption des produits sans défaut afin d’atteindre la production maximale par unité de temps. L’automatisation et l’informatique ont permis d’accroître considérablement cette rapidité de production. Cependant, les limitations technologiques des moyens de production ne permettent pas d’augmenter continuellement les cadences</a:t>
            </a:r>
            <a:r>
              <a:rPr lang="fr-FR" sz="2300" spc="-5" dirty="0" smtClean="0">
                <a:ea typeface="Times New Roman"/>
              </a:rPr>
              <a:t>.</a:t>
            </a:r>
            <a:endParaRPr lang="fr-FR" sz="2300" spc="-5" dirty="0">
              <a:ea typeface="Times New Roman"/>
            </a:endParaRPr>
          </a:p>
        </p:txBody>
      </p:sp>
      <p:sp>
        <p:nvSpPr>
          <p:cNvPr id="5" name="Espace réservé du contenu 2"/>
          <p:cNvSpPr txBox="1">
            <a:spLocks/>
          </p:cNvSpPr>
          <p:nvPr/>
        </p:nvSpPr>
        <p:spPr>
          <a:xfrm>
            <a:off x="1109206"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a:t>
            </a:r>
            <a:r>
              <a:rPr lang="fr-FR" sz="2200" dirty="0">
                <a:ln w="10541" cmpd="sng">
                  <a:solidFill>
                    <a:schemeClr val="accent1">
                      <a:shade val="88000"/>
                      <a:satMod val="110000"/>
                    </a:schemeClr>
                  </a:solidFill>
                  <a:prstDash val="solid"/>
                </a:ln>
                <a:solidFill>
                  <a:schemeClr val="tx1"/>
                </a:solidFill>
              </a:rPr>
              <a:t>DEFINITION DE LA MAINTENANCE INDUSTRIELLE :</a:t>
            </a:r>
            <a:endParaRPr kumimoji="0" lang="fr-FR" sz="1500" strike="noStrike" kern="1200" normalizeH="0" baseline="0" noProof="0" dirty="0" smtClean="0">
              <a:ln w="10541" cmpd="sng">
                <a:solidFill>
                  <a:schemeClr val="accent1">
                    <a:shade val="88000"/>
                    <a:satMod val="110000"/>
                  </a:schemeClr>
                </a:solidFill>
                <a:prstDash val="solid"/>
              </a:ln>
              <a:solidFill>
                <a:schemeClr val="tx1"/>
              </a:solidFill>
              <a:uLnTx/>
              <a:uFillTx/>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2</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1402424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346592"/>
          </a:xfrm>
          <a:prstGeom prst="rect">
            <a:avLst/>
          </a:prstGeom>
        </p:spPr>
        <p:txBody>
          <a:bodyPr wrap="square">
            <a:spAutoFit/>
          </a:bodyPr>
          <a:lstStyle/>
          <a:p>
            <a:pPr lvl="0" algn="just">
              <a:lnSpc>
                <a:spcPct val="150000"/>
              </a:lnSpc>
            </a:pPr>
            <a:r>
              <a:rPr lang="fr-FR" sz="2300" spc="-5" dirty="0">
                <a:ea typeface="Times New Roman"/>
              </a:rPr>
              <a:t>De plus, produire plus sous-entend produire sans ralentissements, ni arrêts. Pour cela, le système de production ne doit subir qu’un nombre minimum de temps de non production. Exceptés les arrêts inévitables dus à la production elle-même (changements de production, montées en température, etc.), les machines ne doivent jamais (ou presque) connaître de défaillances tout en en fonctionnant à un régime permettant le rendement  maximal.</a:t>
            </a:r>
          </a:p>
          <a:p>
            <a:pPr lvl="0" algn="just">
              <a:lnSpc>
                <a:spcPct val="150000"/>
              </a:lnSpc>
            </a:pPr>
            <a:r>
              <a:rPr lang="fr-FR" sz="2300" spc="-5" dirty="0">
                <a:ea typeface="Times New Roman"/>
              </a:rPr>
              <a:t>Cet objectif est un des buts de la fonction maintenance d’une entreprise. Il s’agit de maintenir un bien dans un état lui permettant de répondre de façon optimale à sa fonction.</a:t>
            </a:r>
          </a:p>
        </p:txBody>
      </p:sp>
      <p:sp>
        <p:nvSpPr>
          <p:cNvPr id="5"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a:t>
            </a:r>
            <a:r>
              <a:rPr lang="fr-FR" sz="2200" dirty="0">
                <a:ln w="10541" cmpd="sng">
                  <a:solidFill>
                    <a:schemeClr val="accent1">
                      <a:shade val="88000"/>
                      <a:satMod val="110000"/>
                    </a:schemeClr>
                  </a:solidFill>
                  <a:prstDash val="solid"/>
                </a:ln>
                <a:solidFill>
                  <a:schemeClr val="tx1"/>
                </a:solidFill>
              </a:rPr>
              <a:t>DEFINITION DE LA MAINTENANCE INDUSTRIELLE :</a:t>
            </a:r>
            <a:endParaRPr kumimoji="0" lang="fr-FR" sz="1500" strike="noStrike" kern="1200" normalizeH="0" baseline="0" noProof="0" dirty="0" smtClean="0">
              <a:ln w="10541" cmpd="sng">
                <a:solidFill>
                  <a:schemeClr val="accent1">
                    <a:shade val="88000"/>
                    <a:satMod val="110000"/>
                  </a:schemeClr>
                </a:solidFill>
                <a:prstDash val="solid"/>
              </a:ln>
              <a:solidFill>
                <a:schemeClr val="tx1"/>
              </a:solidFill>
              <a:uLnTx/>
              <a:uFillTx/>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3</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1535972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384185"/>
            <a:ext cx="9108504" cy="6717223"/>
          </a:xfrm>
          <a:prstGeom prst="rect">
            <a:avLst/>
          </a:prstGeom>
        </p:spPr>
        <p:txBody>
          <a:bodyPr wrap="square">
            <a:spAutoFit/>
          </a:bodyPr>
          <a:lstStyle/>
          <a:p>
            <a:pPr lvl="0" algn="just">
              <a:lnSpc>
                <a:spcPct val="150000"/>
              </a:lnSpc>
            </a:pPr>
            <a:r>
              <a:rPr lang="fr-FR" sz="2300" b="1" spc="-5" dirty="0">
                <a:ea typeface="Times New Roman"/>
              </a:rPr>
              <a:t>Définition de la maintenance selon l’AFNOR par la norme NF EN 13306 (avril 2001) : </a:t>
            </a:r>
            <a:r>
              <a:rPr lang="fr-FR" sz="2300" spc="-5" dirty="0">
                <a:ea typeface="Times New Roman"/>
              </a:rPr>
              <a:t>Ensemble de toutes les actions techniques, administratives et de management durant le cycle de vie d’un bien, destinées à le maintenir ou à le rétablir dans un état dans lequel il peut accomplir la fonction requise. Bien maintenir, c’est assurer l’ensemble de ces opérations au coût optimal</a:t>
            </a:r>
            <a:r>
              <a:rPr lang="fr-FR" sz="2300" spc="-5" dirty="0" smtClean="0">
                <a:ea typeface="Times New Roman"/>
              </a:rPr>
              <a:t>.</a:t>
            </a:r>
          </a:p>
          <a:p>
            <a:pPr lvl="0" algn="just">
              <a:lnSpc>
                <a:spcPct val="150000"/>
              </a:lnSpc>
            </a:pPr>
            <a:r>
              <a:rPr lang="fr-FR" sz="2100" b="1" spc="-5" dirty="0">
                <a:ea typeface="Times New Roman"/>
              </a:rPr>
              <a:t>La définition de la maintenance fait donc apparaître 4 notions :</a:t>
            </a:r>
          </a:p>
          <a:p>
            <a:pPr marL="342900" lvl="0" indent="-342900" algn="just">
              <a:lnSpc>
                <a:spcPct val="150000"/>
              </a:lnSpc>
              <a:buFont typeface="Arial" pitchFamily="34" charset="0"/>
              <a:buChar char="•"/>
            </a:pPr>
            <a:r>
              <a:rPr lang="fr-FR" sz="2100" spc="-5" dirty="0" smtClean="0">
                <a:solidFill>
                  <a:srgbClr val="FF0000"/>
                </a:solidFill>
                <a:ea typeface="Times New Roman"/>
              </a:rPr>
              <a:t>Maintenir </a:t>
            </a:r>
            <a:r>
              <a:rPr lang="fr-FR" sz="2100" spc="-5" dirty="0">
                <a:ea typeface="Times New Roman"/>
              </a:rPr>
              <a:t>qui suppose un suivi et une </a:t>
            </a:r>
            <a:r>
              <a:rPr lang="fr-FR" sz="2100" spc="-5" dirty="0" smtClean="0">
                <a:ea typeface="Times New Roman"/>
              </a:rPr>
              <a:t>surveillance</a:t>
            </a:r>
          </a:p>
          <a:p>
            <a:pPr marL="342900" lvl="0" indent="-342900" algn="just">
              <a:lnSpc>
                <a:spcPct val="150000"/>
              </a:lnSpc>
              <a:buFont typeface="Arial" pitchFamily="34" charset="0"/>
              <a:buChar char="•"/>
            </a:pPr>
            <a:r>
              <a:rPr lang="fr-FR" sz="2100" spc="-5" dirty="0" smtClean="0">
                <a:solidFill>
                  <a:srgbClr val="FF0000"/>
                </a:solidFill>
                <a:ea typeface="Times New Roman"/>
              </a:rPr>
              <a:t>Rétablir </a:t>
            </a:r>
            <a:r>
              <a:rPr lang="fr-FR" sz="2100" spc="-5" dirty="0">
                <a:ea typeface="Times New Roman"/>
              </a:rPr>
              <a:t>qui sous-entend l’idée d’une correction de </a:t>
            </a:r>
            <a:r>
              <a:rPr lang="fr-FR" sz="2100" spc="-5" dirty="0" smtClean="0">
                <a:ea typeface="Times New Roman"/>
              </a:rPr>
              <a:t>défaut</a:t>
            </a:r>
          </a:p>
          <a:p>
            <a:pPr marL="342900" lvl="0" indent="-342900" algn="just">
              <a:lnSpc>
                <a:spcPct val="150000"/>
              </a:lnSpc>
              <a:buFont typeface="Arial" pitchFamily="34" charset="0"/>
              <a:buChar char="•"/>
            </a:pPr>
            <a:r>
              <a:rPr lang="fr-FR" sz="2100" spc="-5" dirty="0" smtClean="0">
                <a:solidFill>
                  <a:srgbClr val="FF0000"/>
                </a:solidFill>
                <a:ea typeface="Times New Roman"/>
              </a:rPr>
              <a:t>Etat </a:t>
            </a:r>
            <a:r>
              <a:rPr lang="fr-FR" sz="2100" spc="-5" dirty="0">
                <a:ea typeface="Times New Roman"/>
              </a:rPr>
              <a:t>qui précise le niveau de compétences et les objectifs attendus de la maintenance </a:t>
            </a:r>
            <a:endParaRPr lang="fr-FR" sz="2100" spc="-5" dirty="0" smtClean="0">
              <a:ea typeface="Times New Roman"/>
            </a:endParaRPr>
          </a:p>
          <a:p>
            <a:pPr marL="342900" lvl="0" indent="-342900" algn="just">
              <a:lnSpc>
                <a:spcPct val="150000"/>
              </a:lnSpc>
              <a:buFont typeface="Arial" pitchFamily="34" charset="0"/>
              <a:buChar char="•"/>
            </a:pPr>
            <a:r>
              <a:rPr lang="fr-FR" sz="2100" spc="-5" dirty="0" smtClean="0">
                <a:solidFill>
                  <a:srgbClr val="FF0000"/>
                </a:solidFill>
                <a:ea typeface="Times New Roman"/>
              </a:rPr>
              <a:t>Coût </a:t>
            </a:r>
            <a:r>
              <a:rPr lang="fr-FR" sz="2100" spc="-5" dirty="0">
                <a:solidFill>
                  <a:srgbClr val="FF0000"/>
                </a:solidFill>
                <a:ea typeface="Times New Roman"/>
              </a:rPr>
              <a:t>optimal </a:t>
            </a:r>
            <a:r>
              <a:rPr lang="fr-FR" sz="2100" spc="-5" dirty="0">
                <a:ea typeface="Times New Roman"/>
              </a:rPr>
              <a:t>qui conditionne l’ensemble des opérations dans un souci d’efficacité </a:t>
            </a:r>
            <a:r>
              <a:rPr lang="fr-FR" sz="2100" spc="-5" dirty="0" smtClean="0">
                <a:ea typeface="Times New Roman"/>
              </a:rPr>
              <a:t>économique,</a:t>
            </a:r>
            <a:endParaRPr lang="fr-FR" sz="2100" spc="-5" dirty="0">
              <a:ea typeface="Times New Roman"/>
            </a:endParaRPr>
          </a:p>
        </p:txBody>
      </p:sp>
      <p:sp>
        <p:nvSpPr>
          <p:cNvPr id="5" name="Espace réservé du contenu 2"/>
          <p:cNvSpPr txBox="1">
            <a:spLocks/>
          </p:cNvSpPr>
          <p:nvPr/>
        </p:nvSpPr>
        <p:spPr>
          <a:xfrm>
            <a:off x="1394958" y="0"/>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DEFINITION </a:t>
            </a:r>
            <a:r>
              <a:rPr lang="fr-FR" sz="2200" dirty="0">
                <a:ln w="10541" cmpd="sng">
                  <a:solidFill>
                    <a:schemeClr val="accent1">
                      <a:shade val="88000"/>
                      <a:satMod val="110000"/>
                    </a:schemeClr>
                  </a:solidFill>
                  <a:prstDash val="solid"/>
                </a:ln>
                <a:solidFill>
                  <a:schemeClr val="tx1"/>
                </a:solidFill>
              </a:rPr>
              <a:t>DE LA MAINTENANCE INDUSTRIELLE </a:t>
            </a:r>
            <a:endParaRPr kumimoji="0" lang="fr-FR" sz="1500" strike="noStrike" kern="1200" normalizeH="0" baseline="0" noProof="0" dirty="0" smtClean="0">
              <a:ln w="10541" cmpd="sng">
                <a:solidFill>
                  <a:schemeClr val="accent1">
                    <a:shade val="88000"/>
                    <a:satMod val="110000"/>
                  </a:schemeClr>
                </a:solidFill>
                <a:prstDash val="solid"/>
              </a:ln>
              <a:solidFill>
                <a:schemeClr val="tx1"/>
              </a:solidFill>
              <a:uLnTx/>
              <a:uFillTx/>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4</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2746906"/>
          </a:xfrm>
          <a:prstGeom prst="rect">
            <a:avLst/>
          </a:prstGeom>
        </p:spPr>
        <p:txBody>
          <a:bodyPr wrap="square">
            <a:spAutoFit/>
          </a:bodyPr>
          <a:lstStyle/>
          <a:p>
            <a:pPr lvl="0" algn="just">
              <a:lnSpc>
                <a:spcPct val="150000"/>
              </a:lnSpc>
            </a:pPr>
            <a:r>
              <a:rPr lang="fr-FR" sz="2300" spc="-5" dirty="0">
                <a:ea typeface="Times New Roman"/>
              </a:rPr>
              <a:t>Le rôle de la fonction maintenance dans une entreprise (quelque soit son type et son secteur d’activité) est donc de garantir la plus grande disponibilité des équipements au meilleur rendement tout en respectant le budget alloué</a:t>
            </a:r>
            <a:r>
              <a:rPr lang="fr-FR" sz="2300" spc="-5" dirty="0" smtClean="0">
                <a:ea typeface="Times New Roman"/>
              </a:rPr>
              <a:t>.</a:t>
            </a:r>
          </a:p>
          <a:p>
            <a:pPr lvl="0" algn="just">
              <a:lnSpc>
                <a:spcPct val="150000"/>
              </a:lnSpc>
            </a:pPr>
            <a:endParaRPr lang="fr-FR" sz="2300" spc="-5" dirty="0">
              <a:ea typeface="Times New Roman"/>
            </a:endParaRPr>
          </a:p>
        </p:txBody>
      </p:sp>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DEFINITION </a:t>
            </a:r>
            <a:r>
              <a:rPr lang="fr-FR" sz="2200" dirty="0">
                <a:ln w="10541" cmpd="sng">
                  <a:solidFill>
                    <a:schemeClr val="accent1">
                      <a:shade val="88000"/>
                      <a:satMod val="110000"/>
                    </a:schemeClr>
                  </a:solidFill>
                  <a:prstDash val="solid"/>
                </a:ln>
                <a:solidFill>
                  <a:schemeClr val="tx1"/>
                </a:solidFill>
              </a:rPr>
              <a:t>DE LA MAINTENANCE INDUSTRIELLE :</a:t>
            </a:r>
            <a:endParaRPr kumimoji="0" lang="fr-FR" sz="1500" strike="noStrike" kern="1200" normalizeH="0" baseline="0" noProof="0" dirty="0" smtClean="0">
              <a:ln w="10541" cmpd="sng">
                <a:solidFill>
                  <a:schemeClr val="accent1">
                    <a:shade val="88000"/>
                    <a:satMod val="110000"/>
                  </a:schemeClr>
                </a:solidFill>
                <a:prstDash val="solid"/>
              </a:ln>
              <a:solidFill>
                <a:schemeClr val="tx1"/>
              </a:solidFill>
              <a:uLnTx/>
              <a:uFillTx/>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5</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80512" cy="6463308"/>
          </a:xfrm>
          <a:prstGeom prst="rect">
            <a:avLst/>
          </a:prstGeom>
        </p:spPr>
        <p:txBody>
          <a:bodyPr wrap="square">
            <a:spAutoFit/>
          </a:bodyPr>
          <a:lstStyle/>
          <a:p>
            <a:pPr lvl="0" algn="just">
              <a:lnSpc>
                <a:spcPct val="150000"/>
              </a:lnSpc>
            </a:pPr>
            <a:r>
              <a:rPr lang="fr-FR" sz="2300" b="1" spc="-5" dirty="0">
                <a:ea typeface="Times New Roman"/>
              </a:rPr>
              <a:t>ROLE DE LA MAINTENANCE </a:t>
            </a:r>
            <a:r>
              <a:rPr lang="fr-FR" sz="2300" b="1" spc="-5" dirty="0" smtClean="0">
                <a:ea typeface="Times New Roman"/>
              </a:rPr>
              <a:t>: </a:t>
            </a:r>
            <a:r>
              <a:rPr lang="fr-FR" sz="2300" spc="-5" dirty="0" smtClean="0">
                <a:ea typeface="Times New Roman"/>
              </a:rPr>
              <a:t>Le </a:t>
            </a:r>
            <a:r>
              <a:rPr lang="fr-FR" sz="2300" spc="-5" dirty="0">
                <a:ea typeface="Times New Roman"/>
              </a:rPr>
              <a:t>service maintenance doit mettre en œuvre la politique de maintenance définie par la direction de l’entreprise ; cette politique devant permettre d’atteindre le rendement maximal des systèmes de production.</a:t>
            </a:r>
          </a:p>
          <a:p>
            <a:pPr lvl="0" algn="just">
              <a:lnSpc>
                <a:spcPct val="150000"/>
              </a:lnSpc>
            </a:pPr>
            <a:r>
              <a:rPr lang="fr-FR" sz="2300" spc="-5" dirty="0">
                <a:ea typeface="Times New Roman"/>
              </a:rPr>
              <a:t>Cependant, tous les équipements n’ont pas le même degré d’importance d’un point de vue maintenance. Le service devra donc, dans le cadre de la politique globale, définir les stratégies les mieux adaptées aux diverses situations. </a:t>
            </a:r>
          </a:p>
          <a:p>
            <a:pPr lvl="0" algn="just">
              <a:lnSpc>
                <a:spcPct val="150000"/>
              </a:lnSpc>
            </a:pPr>
            <a:r>
              <a:rPr lang="fr-FR" sz="2300" spc="-5" dirty="0">
                <a:ea typeface="Times New Roman"/>
              </a:rPr>
              <a:t>La fonction maintenance sera alors amenée à établir des prévisions ciblées </a:t>
            </a:r>
            <a:r>
              <a:rPr lang="fr-FR" sz="2300" spc="-5" dirty="0" smtClean="0">
                <a:ea typeface="Times New Roman"/>
              </a:rPr>
              <a:t>:</a:t>
            </a:r>
          </a:p>
          <a:p>
            <a:pPr marL="342900" indent="-342900" algn="just">
              <a:lnSpc>
                <a:spcPct val="150000"/>
              </a:lnSpc>
              <a:buFont typeface="Arial" pitchFamily="34" charset="0"/>
              <a:buChar char="•"/>
            </a:pPr>
            <a:r>
              <a:rPr lang="fr-FR" sz="2300" b="1" spc="-5" dirty="0">
                <a:ea typeface="Times New Roman"/>
              </a:rPr>
              <a:t>Prévisions à long terme (au delà d’une année) : </a:t>
            </a:r>
            <a:r>
              <a:rPr lang="fr-FR" sz="2300" spc="-5" dirty="0">
                <a:ea typeface="Times New Roman"/>
              </a:rPr>
              <a:t>elles concernent les investissements lourds ou les travaux durables. Ce sont des prévisions qui sont le plus souvent dictées par la politique globale de l’entreprise</a:t>
            </a:r>
            <a:r>
              <a:rPr lang="fr-FR" sz="2300" spc="-5" dirty="0" smtClean="0">
                <a:ea typeface="Times New Roman"/>
              </a:rPr>
              <a:t>.</a:t>
            </a:r>
            <a:endParaRPr lang="fr-FR" sz="2300" spc="-5" dirty="0">
              <a:ea typeface="Times New Roman"/>
            </a:endParaRPr>
          </a:p>
        </p:txBody>
      </p:sp>
      <p:sp>
        <p:nvSpPr>
          <p:cNvPr id="5"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ROLE DE LA MAINTENANCE </a:t>
            </a:r>
            <a:r>
              <a:rPr lang="fr-FR" sz="2200" dirty="0" smtClean="0">
                <a:ln w="10541" cmpd="sng">
                  <a:solidFill>
                    <a:schemeClr val="accent1">
                      <a:shade val="88000"/>
                      <a:satMod val="110000"/>
                    </a:schemeClr>
                  </a:solidFill>
                  <a:prstDash val="solid"/>
                </a:ln>
                <a:solidFill>
                  <a:schemeClr val="tx1"/>
                </a:solidFill>
              </a:rPr>
              <a:t>:</a:t>
            </a:r>
            <a:endParaRPr lang="fr-FR" sz="2200" dirty="0">
              <a:ln w="10541" cmpd="sng">
                <a:solidFill>
                  <a:schemeClr val="accent1">
                    <a:shade val="88000"/>
                    <a:satMod val="110000"/>
                  </a:schemeClr>
                </a:solidFill>
                <a:prstDash val="solid"/>
              </a:ln>
              <a:solidFill>
                <a:schemeClr val="tx1"/>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6</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932393"/>
          </a:xfrm>
          <a:prstGeom prst="rect">
            <a:avLst/>
          </a:prstGeom>
        </p:spPr>
        <p:txBody>
          <a:bodyPr wrap="square">
            <a:spAutoFit/>
          </a:bodyPr>
          <a:lstStyle/>
          <a:p>
            <a:pPr marL="342900" lvl="0" indent="-342900" algn="just">
              <a:lnSpc>
                <a:spcPct val="150000"/>
              </a:lnSpc>
              <a:buFont typeface="Arial" pitchFamily="34" charset="0"/>
              <a:buChar char="•"/>
            </a:pPr>
            <a:r>
              <a:rPr lang="fr-FR" sz="2300" b="1" spc="-5" dirty="0" smtClean="0">
                <a:ea typeface="Times New Roman"/>
              </a:rPr>
              <a:t>Prévisions </a:t>
            </a:r>
            <a:r>
              <a:rPr lang="fr-FR" sz="2300" b="1" spc="-5" dirty="0">
                <a:ea typeface="Times New Roman"/>
              </a:rPr>
              <a:t>à moyen terme (dans l’année en cours) : </a:t>
            </a:r>
            <a:r>
              <a:rPr lang="fr-FR" sz="2300" spc="-5" dirty="0">
                <a:ea typeface="Times New Roman"/>
              </a:rPr>
              <a:t>la maintenance doit se faire la plus discrète possible dans le planning de charge de la production. Il lui est donc nécessaire d’anticiper, autant que faire se peut, ses interventions en fonction des programmes de production. La production doit elle aussi prendre en compte les impératifs de suivi des </a:t>
            </a:r>
            <a:r>
              <a:rPr lang="fr-FR" sz="2300" spc="-5" dirty="0" smtClean="0">
                <a:ea typeface="Times New Roman"/>
              </a:rPr>
              <a:t>matériels.</a:t>
            </a:r>
          </a:p>
          <a:p>
            <a:pPr marL="342900" lvl="0" indent="-342900" algn="just">
              <a:lnSpc>
                <a:spcPct val="150000"/>
              </a:lnSpc>
              <a:buFont typeface="Arial" pitchFamily="34" charset="0"/>
              <a:buChar char="•"/>
            </a:pPr>
            <a:r>
              <a:rPr lang="fr-FR" sz="2300" b="1" spc="-5" dirty="0" smtClean="0">
                <a:ea typeface="Times New Roman"/>
              </a:rPr>
              <a:t>Prévisions </a:t>
            </a:r>
            <a:r>
              <a:rPr lang="fr-FR" sz="2300" b="1" spc="-5" dirty="0">
                <a:ea typeface="Times New Roman"/>
              </a:rPr>
              <a:t>à courts termes : </a:t>
            </a:r>
            <a:r>
              <a:rPr lang="fr-FR" sz="2300" spc="-5" dirty="0">
                <a:ea typeface="Times New Roman"/>
              </a:rPr>
              <a:t>elles peuvent être de l’ordre de la semaine, de la journée, voire de quelques heures. Même dans ce cas, avec le souci de perturber le moins possible la production, les interventions devront elles aussi faire l’objet d’un minimum de préparation.</a:t>
            </a:r>
          </a:p>
          <a:p>
            <a:pPr lvl="0" algn="just">
              <a:lnSpc>
                <a:spcPct val="150000"/>
              </a:lnSpc>
            </a:pP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7</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18064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ROLE DE LA MAINTENANCE </a:t>
            </a:r>
            <a:r>
              <a:rPr lang="fr-FR" sz="2200" dirty="0" smtClean="0">
                <a:ln w="10541" cmpd="sng">
                  <a:solidFill>
                    <a:schemeClr val="accent1">
                      <a:shade val="88000"/>
                      <a:satMod val="110000"/>
                    </a:schemeClr>
                  </a:solidFill>
                  <a:prstDash val="solid"/>
                </a:ln>
                <a:solidFill>
                  <a:schemeClr val="tx1"/>
                </a:solidFill>
              </a:rPr>
              <a:t>:</a:t>
            </a:r>
            <a:endParaRPr lang="fr-FR" sz="2200" dirty="0">
              <a:ln w="10541" cmpd="sng">
                <a:solidFill>
                  <a:schemeClr val="accent1">
                    <a:shade val="88000"/>
                    <a:satMod val="110000"/>
                  </a:schemeClr>
                </a:solidFill>
                <a:prstDash val="solid"/>
              </a:ln>
              <a:solidFill>
                <a:schemeClr val="tx1"/>
              </a:solidFill>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6463308"/>
          </a:xfrm>
          <a:prstGeom prst="rect">
            <a:avLst/>
          </a:prstGeom>
        </p:spPr>
        <p:txBody>
          <a:bodyPr wrap="square">
            <a:spAutoFit/>
          </a:bodyPr>
          <a:lstStyle/>
          <a:p>
            <a:pPr lvl="0" algn="just">
              <a:lnSpc>
                <a:spcPct val="150000"/>
              </a:lnSpc>
            </a:pPr>
            <a:r>
              <a:rPr lang="fr-FR" sz="2300" b="1" spc="-5" dirty="0">
                <a:ea typeface="Times New Roman"/>
              </a:rPr>
              <a:t>SITUATION DANS L’ENTREPRISE </a:t>
            </a:r>
            <a:r>
              <a:rPr lang="fr-FR" sz="2300" b="1" spc="-5" dirty="0" smtClean="0">
                <a:ea typeface="Times New Roman"/>
              </a:rPr>
              <a:t>:</a:t>
            </a:r>
          </a:p>
          <a:p>
            <a:pPr lvl="0" algn="just">
              <a:lnSpc>
                <a:spcPct val="150000"/>
              </a:lnSpc>
            </a:pPr>
            <a:r>
              <a:rPr lang="fr-FR" sz="2300" spc="-5" dirty="0">
                <a:ea typeface="Times New Roman"/>
              </a:rPr>
              <a:t>Il existe 2 tendances quant au positionnement de la maintenance dans l’entreprise :</a:t>
            </a:r>
          </a:p>
          <a:p>
            <a:pPr marL="342900" lvl="0" indent="-342900" algn="just">
              <a:lnSpc>
                <a:spcPct val="150000"/>
              </a:lnSpc>
              <a:buFont typeface="Arial" pitchFamily="34" charset="0"/>
              <a:buChar char="•"/>
            </a:pPr>
            <a:r>
              <a:rPr lang="fr-FR" sz="2300" spc="-5" dirty="0" smtClean="0">
                <a:ea typeface="Times New Roman"/>
              </a:rPr>
              <a:t>La </a:t>
            </a:r>
            <a:r>
              <a:rPr lang="fr-FR" sz="2300" spc="-5" dirty="0">
                <a:ea typeface="Times New Roman"/>
              </a:rPr>
              <a:t>centralisation où toute la maintenance est assurée par un service. Les avantages sont :</a:t>
            </a:r>
          </a:p>
          <a:p>
            <a:pPr marL="342900" lvl="0" indent="-342900" algn="just">
              <a:lnSpc>
                <a:spcPct val="150000"/>
              </a:lnSpc>
              <a:buFont typeface="Wingdings" pitchFamily="2" charset="2"/>
              <a:buChar char="Ø"/>
            </a:pPr>
            <a:r>
              <a:rPr lang="fr-FR" sz="2300" spc="-5" dirty="0" smtClean="0">
                <a:ea typeface="Times New Roman"/>
              </a:rPr>
              <a:t>Standardisation </a:t>
            </a:r>
            <a:r>
              <a:rPr lang="fr-FR" sz="2300" spc="-5" dirty="0">
                <a:ea typeface="Times New Roman"/>
              </a:rPr>
              <a:t>des méthodes, des procédures et des moyens de </a:t>
            </a:r>
            <a:r>
              <a:rPr lang="fr-FR" sz="2300" spc="-5" dirty="0" smtClean="0">
                <a:ea typeface="Times New Roman"/>
              </a:rPr>
              <a:t>communication</a:t>
            </a:r>
          </a:p>
          <a:p>
            <a:pPr marL="342900" lvl="0" indent="-342900" algn="just">
              <a:lnSpc>
                <a:spcPct val="150000"/>
              </a:lnSpc>
              <a:buFont typeface="Wingdings" pitchFamily="2" charset="2"/>
              <a:buChar char="Ø"/>
            </a:pPr>
            <a:r>
              <a:rPr lang="fr-FR" sz="2300" spc="-5" dirty="0" smtClean="0">
                <a:ea typeface="Times New Roman"/>
              </a:rPr>
              <a:t>Possibilité </a:t>
            </a:r>
            <a:r>
              <a:rPr lang="fr-FR" sz="2300" spc="-5" dirty="0">
                <a:ea typeface="Times New Roman"/>
              </a:rPr>
              <a:t>d’investir dans des matériels onéreux grâce au </a:t>
            </a:r>
            <a:r>
              <a:rPr lang="fr-FR" sz="2300" spc="-5" dirty="0" smtClean="0">
                <a:ea typeface="Times New Roman"/>
              </a:rPr>
              <a:t>regroupement</a:t>
            </a:r>
          </a:p>
          <a:p>
            <a:pPr marL="342900" lvl="0" indent="-342900" algn="just">
              <a:lnSpc>
                <a:spcPct val="150000"/>
              </a:lnSpc>
              <a:buFont typeface="Wingdings" pitchFamily="2" charset="2"/>
              <a:buChar char="Ø"/>
            </a:pPr>
            <a:r>
              <a:rPr lang="fr-FR" sz="2300" spc="-5" dirty="0" smtClean="0">
                <a:ea typeface="Times New Roman"/>
              </a:rPr>
              <a:t>Vision </a:t>
            </a:r>
            <a:r>
              <a:rPr lang="fr-FR" sz="2300" spc="-5" dirty="0">
                <a:ea typeface="Times New Roman"/>
              </a:rPr>
              <a:t>globale de l’état du parc des matériels à </a:t>
            </a:r>
            <a:r>
              <a:rPr lang="fr-FR" sz="2300" spc="-5" dirty="0" smtClean="0">
                <a:ea typeface="Times New Roman"/>
              </a:rPr>
              <a:t>gérer</a:t>
            </a:r>
          </a:p>
          <a:p>
            <a:pPr marL="342900" lvl="0" indent="-342900" algn="just">
              <a:lnSpc>
                <a:spcPct val="150000"/>
              </a:lnSpc>
              <a:buFont typeface="Wingdings" pitchFamily="2" charset="2"/>
              <a:buChar char="Ø"/>
            </a:pPr>
            <a:r>
              <a:rPr lang="fr-FR" sz="2300" spc="-5" dirty="0" smtClean="0">
                <a:ea typeface="Times New Roman"/>
              </a:rPr>
              <a:t>Gestion </a:t>
            </a:r>
            <a:r>
              <a:rPr lang="fr-FR" sz="2300" spc="-5" dirty="0">
                <a:ea typeface="Times New Roman"/>
              </a:rPr>
              <a:t>plus aisée et plus souple des moyens en </a:t>
            </a:r>
            <a:r>
              <a:rPr lang="fr-FR" sz="2300" spc="-5" dirty="0" smtClean="0">
                <a:ea typeface="Times New Roman"/>
              </a:rPr>
              <a:t>personnels</a:t>
            </a:r>
          </a:p>
          <a:p>
            <a:pPr marL="342900" lvl="0" indent="-342900" algn="just">
              <a:lnSpc>
                <a:spcPct val="150000"/>
              </a:lnSpc>
              <a:buFont typeface="Wingdings" pitchFamily="2" charset="2"/>
              <a:buChar char="Ø"/>
            </a:pPr>
            <a:r>
              <a:rPr lang="fr-FR" sz="2300" spc="-5" dirty="0" smtClean="0">
                <a:ea typeface="Times New Roman"/>
              </a:rPr>
              <a:t>Rationalisation </a:t>
            </a:r>
            <a:r>
              <a:rPr lang="fr-FR" sz="2300" spc="-5" dirty="0">
                <a:ea typeface="Times New Roman"/>
              </a:rPr>
              <a:t>des moyens matériels et optimisation de leur usage (amortissement plus </a:t>
            </a:r>
            <a:r>
              <a:rPr lang="fr-FR" sz="2300" spc="-5" dirty="0" smtClean="0">
                <a:ea typeface="Times New Roman"/>
              </a:rPr>
              <a:t>rapide)</a:t>
            </a:r>
          </a:p>
        </p:txBody>
      </p:sp>
      <p:sp>
        <p:nvSpPr>
          <p:cNvPr id="5" name="Espace réservé du contenu 2"/>
          <p:cNvSpPr txBox="1">
            <a:spLocks/>
          </p:cNvSpPr>
          <p:nvPr/>
        </p:nvSpPr>
        <p:spPr>
          <a:xfrm>
            <a:off x="1109206"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endParaRPr kumimoji="0" lang="fr-FR" sz="1500" strike="noStrike" kern="1200" normalizeH="0" baseline="0" noProof="0" dirty="0" smtClean="0">
              <a:ln w="10541" cmpd="sng">
                <a:solidFill>
                  <a:schemeClr val="accent1">
                    <a:shade val="88000"/>
                    <a:satMod val="110000"/>
                  </a:schemeClr>
                </a:solidFill>
                <a:prstDash val="solid"/>
              </a:ln>
              <a:solidFill>
                <a:schemeClr val="tx1"/>
              </a:solidFill>
              <a:uLnTx/>
              <a:uFillTx/>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8</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1630190"/>
          </a:xfrm>
          <a:prstGeom prst="rect">
            <a:avLst/>
          </a:prstGeom>
        </p:spPr>
        <p:txBody>
          <a:bodyPr wrap="square">
            <a:spAutoFit/>
          </a:bodyPr>
          <a:lstStyle/>
          <a:p>
            <a:pPr marL="342900" lvl="0" indent="-342900" algn="just">
              <a:lnSpc>
                <a:spcPct val="150000"/>
              </a:lnSpc>
              <a:buFont typeface="Wingdings" pitchFamily="2" charset="2"/>
              <a:buChar char="Ø"/>
            </a:pPr>
            <a:r>
              <a:rPr lang="fr-FR" sz="2300" spc="-5" dirty="0">
                <a:solidFill>
                  <a:prstClr val="black"/>
                </a:solidFill>
                <a:ea typeface="Times New Roman"/>
              </a:rPr>
              <a:t>Diminution des quantités de pièces de rechange disponibles</a:t>
            </a:r>
          </a:p>
          <a:p>
            <a:pPr marL="342900" lvl="0" indent="-342900" algn="just">
              <a:lnSpc>
                <a:spcPct val="150000"/>
              </a:lnSpc>
              <a:buFont typeface="Wingdings" pitchFamily="2" charset="2"/>
              <a:buChar char="Ø"/>
            </a:pPr>
            <a:r>
              <a:rPr lang="fr-FR" sz="2300" spc="-5" dirty="0">
                <a:solidFill>
                  <a:prstClr val="black"/>
                </a:solidFill>
                <a:ea typeface="Times New Roman"/>
              </a:rPr>
              <a:t>Communication simplifiée avec les autres services grâce à sa situation centralisée</a:t>
            </a:r>
            <a:r>
              <a:rPr lang="fr-FR" sz="2300" b="1" spc="-5" dirty="0">
                <a:solidFill>
                  <a:prstClr val="black"/>
                </a:solidFill>
                <a:ea typeface="Times New Roman"/>
              </a:rPr>
              <a:t>.</a:t>
            </a:r>
            <a:endParaRPr lang="fr-FR" sz="2300" spc="-5" dirty="0">
              <a:solidFill>
                <a:prstClr val="black"/>
              </a:solidFill>
              <a:ea typeface="Times New Roman"/>
            </a:endParaRPr>
          </a:p>
        </p:txBody>
      </p:sp>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lvl="0" indent="-342900" algn="ctr">
              <a:spcBef>
                <a:spcPct val="20000"/>
              </a:spcBef>
              <a:defRPr/>
            </a:pPr>
            <a:r>
              <a:rPr lang="fr-FR" sz="2200" dirty="0">
                <a:ln w="10541" cmpd="sng">
                  <a:solidFill>
                    <a:schemeClr val="accent1">
                      <a:shade val="88000"/>
                      <a:satMod val="110000"/>
                    </a:schemeClr>
                  </a:solidFill>
                  <a:prstDash val="solid"/>
                </a:ln>
                <a:solidFill>
                  <a:schemeClr val="tx1"/>
                </a:solidFill>
              </a:rPr>
              <a:t>LE SERVICE MAINTENANCE AU SEIN DE L’ENTREPRISE:</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9</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pic>
        <p:nvPicPr>
          <p:cNvPr id="4813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5696" y="1699848"/>
            <a:ext cx="6419563" cy="4681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30484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24521</TotalTime>
  <Words>1748</Words>
  <Application>Microsoft Office PowerPoint</Application>
  <PresentationFormat>Affichage à l'écran (4:3)</PresentationFormat>
  <Paragraphs>104</Paragraphs>
  <Slides>18</Slides>
  <Notes>1</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oussama</dc:creator>
  <cp:lastModifiedBy>PC-SOFT</cp:lastModifiedBy>
  <cp:revision>579</cp:revision>
  <dcterms:created xsi:type="dcterms:W3CDTF">2016-10-09T11:05:45Z</dcterms:created>
  <dcterms:modified xsi:type="dcterms:W3CDTF">2020-09-06T00:48:05Z</dcterms:modified>
</cp:coreProperties>
</file>