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56" r:id="rId4"/>
    <p:sldId id="258" r:id="rId5"/>
    <p:sldId id="259" r:id="rId6"/>
    <p:sldId id="260" r:id="rId7"/>
    <p:sldId id="261" r:id="rId8"/>
    <p:sldId id="272" r:id="rId9"/>
    <p:sldId id="262" r:id="rId10"/>
    <p:sldId id="264" r:id="rId11"/>
    <p:sldId id="263" r:id="rId12"/>
    <p:sldId id="265" r:id="rId13"/>
    <p:sldId id="266" r:id="rId14"/>
    <p:sldId id="267" r:id="rId15"/>
    <p:sldId id="268" r:id="rId16"/>
    <p:sldId id="269" r:id="rId17"/>
    <p:sldId id="270" r:id="rId18"/>
    <p:sldId id="271" r:id="rId19"/>
    <p:sldId id="273" r:id="rId20"/>
    <p:sldId id="274" r:id="rId21"/>
    <p:sldId id="275" r:id="rId22"/>
    <p:sldId id="276"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7C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smtClean="0"/>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16" name="Espace réservé du numéro de diapositive 15"/>
          <p:cNvSpPr>
            <a:spLocks noGrp="1"/>
          </p:cNvSpPr>
          <p:nvPr>
            <p:ph type="sldNum" sz="quarter" idx="11"/>
          </p:nvPr>
        </p:nvSpPr>
        <p:spPr/>
        <p:txBody>
          <a:bodyPr/>
          <a:lstStyle/>
          <a:p>
            <a:fld id="{CF4668DC-857F-487D-BFFA-8C0CA5037977}" type="slidenum">
              <a:rPr lang="fr-BE" smtClean="0"/>
              <a:pPr/>
              <a:t>‹N°›</a:t>
            </a:fld>
            <a:endParaRPr lang="fr-BE"/>
          </a:p>
        </p:txBody>
      </p:sp>
      <p:sp>
        <p:nvSpPr>
          <p:cNvPr id="17" name="Espace réservé du pied de page 16"/>
          <p:cNvSpPr>
            <a:spLocks noGrp="1"/>
          </p:cNvSpPr>
          <p:nvPr>
            <p:ph type="ftr" sz="quarter" idx="12"/>
          </p:nvPr>
        </p:nvSpPr>
        <p:spPr/>
        <p:txBody>
          <a:bodyPr/>
          <a:lstStyle/>
          <a:p>
            <a:endParaRPr lang="fr-B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4" name="Espace réservé de la date 13"/>
          <p:cNvSpPr>
            <a:spLocks noGrp="1"/>
          </p:cNvSpPr>
          <p:nvPr>
            <p:ph type="dt" sz="half" idx="14"/>
          </p:nvPr>
        </p:nvSpPr>
        <p:spPr/>
        <p:txBody>
          <a:bodyPr/>
          <a:lstStyle/>
          <a:p>
            <a:fld id="{AA309A6D-C09C-4548-B29A-6CF363A7E532}" type="datetimeFigureOut">
              <a:rPr lang="fr-FR" smtClean="0"/>
              <a:pPr/>
              <a:t>02/06/2021</a:t>
            </a:fld>
            <a:endParaRPr lang="fr-BE"/>
          </a:p>
        </p:txBody>
      </p:sp>
      <p:sp>
        <p:nvSpPr>
          <p:cNvPr id="15" name="Espace réservé du numéro de diapositive 14"/>
          <p:cNvSpPr>
            <a:spLocks noGrp="1"/>
          </p:cNvSpPr>
          <p:nvPr>
            <p:ph type="sldNum" sz="quarter" idx="15"/>
          </p:nvPr>
        </p:nvSpPr>
        <p:spPr/>
        <p:txBody>
          <a:bodyPr/>
          <a:lstStyle>
            <a:lvl1pPr algn="ctr">
              <a:defRPr/>
            </a:lvl1pPr>
          </a:lstStyle>
          <a:p>
            <a:fld id="{CF4668DC-857F-487D-BFFA-8C0CA5037977}" type="slidenum">
              <a:rPr lang="fr-BE" smtClean="0"/>
              <a:pPr/>
              <a:t>‹N°›</a:t>
            </a:fld>
            <a:endParaRPr lang="fr-BE"/>
          </a:p>
        </p:txBody>
      </p:sp>
      <p:sp>
        <p:nvSpPr>
          <p:cNvPr id="16" name="Espace réservé du pied de page 15"/>
          <p:cNvSpPr>
            <a:spLocks noGrp="1"/>
          </p:cNvSpPr>
          <p:nvPr>
            <p:ph type="ftr" sz="quarter" idx="16"/>
          </p:nvPr>
        </p:nvSpPr>
        <p:spPr/>
        <p:txBody>
          <a:bodyPr/>
          <a:lstStyle/>
          <a:p>
            <a:endParaRPr lang="fr-BE"/>
          </a:p>
        </p:txBody>
      </p:sp>
      <p:sp>
        <p:nvSpPr>
          <p:cNvPr id="17" name="Titre 16"/>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smtClean="0"/>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8" name="Espace réservé de la date 7"/>
          <p:cNvSpPr>
            <a:spLocks noGrp="1"/>
          </p:cNvSpPr>
          <p:nvPr>
            <p:ph type="dt" sz="half" idx="14"/>
          </p:nvPr>
        </p:nvSpPr>
        <p:spPr/>
        <p:txBody>
          <a:bodyPr/>
          <a:lstStyle/>
          <a:p>
            <a:fld id="{AA309A6D-C09C-4548-B29A-6CF363A7E532}" type="datetimeFigureOut">
              <a:rPr lang="fr-FR" smtClean="0"/>
              <a:pPr/>
              <a:t>02/06/2021</a:t>
            </a:fld>
            <a:endParaRPr lang="fr-BE"/>
          </a:p>
        </p:txBody>
      </p:sp>
      <p:sp>
        <p:nvSpPr>
          <p:cNvPr id="9" name="Espace réservé du numéro de diapositive 8"/>
          <p:cNvSpPr>
            <a:spLocks noGrp="1"/>
          </p:cNvSpPr>
          <p:nvPr>
            <p:ph type="sldNum" sz="quarter" idx="15"/>
          </p:nvPr>
        </p:nvSpPr>
        <p:spPr/>
        <p:txBody>
          <a:bodyPr/>
          <a:lstStyle/>
          <a:p>
            <a:fld id="{CF4668DC-857F-487D-BFFA-8C0CA5037977}" type="slidenum">
              <a:rPr lang="fr-BE" smtClean="0"/>
              <a:pPr/>
              <a:t>‹N°›</a:t>
            </a:fld>
            <a:endParaRPr lang="fr-BE"/>
          </a:p>
        </p:txBody>
      </p:sp>
      <p:sp>
        <p:nvSpPr>
          <p:cNvPr id="10" name="Espace réservé du pied de page 9"/>
          <p:cNvSpPr>
            <a:spLocks noGrp="1"/>
          </p:cNvSpPr>
          <p:nvPr>
            <p:ph type="ftr" sz="quarter" idx="16"/>
          </p:nvPr>
        </p:nvSpPr>
        <p:spPr/>
        <p:txBody>
          <a:bodyPr/>
          <a:lstStyle/>
          <a:p>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9" name="Espace réservé du numéro de diapositive 8"/>
          <p:cNvSpPr>
            <a:spLocks noGrp="1"/>
          </p:cNvSpPr>
          <p:nvPr>
            <p:ph type="sldNum" sz="quarter" idx="11"/>
          </p:nvPr>
        </p:nvSpPr>
        <p:spPr/>
        <p:txBody>
          <a:bodyPr/>
          <a:lstStyle/>
          <a:p>
            <a:fld id="{CF4668DC-857F-487D-BFFA-8C0CA5037977}" type="slidenum">
              <a:rPr lang="fr-BE" smtClean="0"/>
              <a:pPr/>
              <a:t>‹N°›</a:t>
            </a:fld>
            <a:endParaRPr lang="fr-BE"/>
          </a:p>
        </p:txBody>
      </p:sp>
      <p:sp>
        <p:nvSpPr>
          <p:cNvPr id="10" name="Espace réservé du pied de page 9"/>
          <p:cNvSpPr>
            <a:spLocks noGrp="1"/>
          </p:cNvSpPr>
          <p:nvPr>
            <p:ph type="ftr" sz="quarter" idx="12"/>
          </p:nvPr>
        </p:nvSpPr>
        <p:spPr/>
        <p:txBody>
          <a:bodyPr/>
          <a:lstStyle/>
          <a:p>
            <a:endParaRPr lang="fr-B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02/06/2021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02/06/2021</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A309A6D-C09C-4548-B29A-6CF363A7E532}" type="datetimeFigureOut">
              <a:rPr lang="fr-FR" smtClean="0"/>
              <a:pPr/>
              <a:t>02/06/2021</a:t>
            </a:fld>
            <a:endParaRPr lang="fr-BE"/>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BE"/>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CF4668DC-857F-487D-BFFA-8C0CA5037977}" type="slidenum">
              <a:rPr lang="fr-BE" smtClean="0"/>
              <a:pPr/>
              <a:t>‹N°›</a:t>
            </a:fld>
            <a:endParaRPr lang="fr-BE"/>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smtClean="0"/>
              <a:t>Cliquez pour modifier le style du titre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2" name="Groupe 3"/>
          <p:cNvGrpSpPr/>
          <p:nvPr/>
        </p:nvGrpSpPr>
        <p:grpSpPr>
          <a:xfrm>
            <a:off x="0" y="0"/>
            <a:ext cx="9001156" cy="6929462"/>
            <a:chOff x="0" y="0"/>
            <a:chExt cx="9001156" cy="6929462"/>
          </a:xfrm>
        </p:grpSpPr>
        <p:sp>
          <p:nvSpPr>
            <p:cNvPr id="5" name="Rectangle 4"/>
            <p:cNvSpPr/>
            <p:nvPr/>
          </p:nvSpPr>
          <p:spPr>
            <a:xfrm>
              <a:off x="571472" y="1000108"/>
              <a:ext cx="8286776" cy="954107"/>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r>
                <a:rPr lang="fr-FR" sz="2800" b="1" dirty="0" smtClean="0">
                  <a:ln w="50800"/>
                  <a:solidFill>
                    <a:schemeClr val="bg1"/>
                  </a:solidFill>
                </a:rPr>
                <a:t>CHAPTER II . </a:t>
              </a:r>
              <a:r>
                <a:rPr lang="en-US" sz="2800" b="1" dirty="0" smtClean="0">
                  <a:ln w="50800"/>
                  <a:solidFill>
                    <a:schemeClr val="bg1"/>
                  </a:solidFill>
                </a:rPr>
                <a:t>Guidelines for writing a Scientific research article </a:t>
              </a:r>
              <a:endParaRPr lang="fr-FR" sz="2800" b="1" dirty="0">
                <a:ln w="50800"/>
                <a:solidFill>
                  <a:schemeClr val="bg1"/>
                </a:solidFill>
              </a:endParaRPr>
            </a:p>
          </p:txBody>
        </p:sp>
        <p:sp>
          <p:nvSpPr>
            <p:cNvPr id="6" name="Rectangle 5"/>
            <p:cNvSpPr/>
            <p:nvPr/>
          </p:nvSpPr>
          <p:spPr>
            <a:xfrm>
              <a:off x="6215074" y="5929330"/>
              <a:ext cx="2786082" cy="10001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Realized by : </a:t>
              </a:r>
            </a:p>
            <a:p>
              <a:pPr algn="ctr"/>
              <a:r>
                <a:rPr lang="fr-FR" sz="2000" b="1" dirty="0" smtClean="0">
                  <a:solidFill>
                    <a:schemeClr val="bg1"/>
                  </a:solidFill>
                </a:rPr>
                <a:t>Dr. FIZIR .M</a:t>
              </a:r>
              <a:endParaRPr lang="fr-FR" sz="2000" b="1" dirty="0">
                <a:solidFill>
                  <a:schemeClr val="bg1"/>
                </a:solidFill>
              </a:endParaRPr>
            </a:p>
          </p:txBody>
        </p:sp>
        <p:sp>
          <p:nvSpPr>
            <p:cNvPr id="8" name="Rectangle 7"/>
            <p:cNvSpPr/>
            <p:nvPr/>
          </p:nvSpPr>
          <p:spPr>
            <a:xfrm>
              <a:off x="0" y="5857868"/>
              <a:ext cx="6143668" cy="10001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solidFill>
                    <a:schemeClr val="bg1"/>
                  </a:solidFill>
                </a:rPr>
                <a:t>Departement : Material Sciences</a:t>
              </a:r>
            </a:p>
            <a:p>
              <a:r>
                <a:rPr lang="fr-FR" sz="2000" b="1" dirty="0" smtClean="0">
                  <a:solidFill>
                    <a:schemeClr val="bg1"/>
                  </a:solidFill>
                </a:rPr>
                <a:t>Speciality </a:t>
              </a:r>
              <a:r>
                <a:rPr lang="fr-FR" sz="2000" b="1" dirty="0" smtClean="0">
                  <a:solidFill>
                    <a:schemeClr val="bg1"/>
                  </a:solidFill>
                </a:rPr>
                <a:t>:L3 Chemistry and </a:t>
              </a:r>
              <a:r>
                <a:rPr lang="fr-FR" sz="2000" b="1" dirty="0" err="1" smtClean="0">
                  <a:solidFill>
                    <a:schemeClr val="bg1"/>
                  </a:solidFill>
                </a:rPr>
                <a:t>Physics</a:t>
              </a:r>
              <a:endParaRPr lang="fr-FR" sz="2000" b="1" dirty="0">
                <a:solidFill>
                  <a:schemeClr val="bg1"/>
                </a:solidFill>
              </a:endParaRPr>
            </a:p>
          </p:txBody>
        </p:sp>
        <p:sp>
          <p:nvSpPr>
            <p:cNvPr id="9" name="Rectangle 8"/>
            <p:cNvSpPr/>
            <p:nvPr/>
          </p:nvSpPr>
          <p:spPr>
            <a:xfrm>
              <a:off x="1285852" y="0"/>
              <a:ext cx="6286544" cy="10001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bg1"/>
                  </a:solidFill>
                </a:rPr>
                <a:t>Course </a:t>
              </a:r>
              <a:r>
                <a:rPr lang="fr-FR" sz="2000" b="1" dirty="0" smtClean="0">
                  <a:solidFill>
                    <a:schemeClr val="bg1"/>
                  </a:solidFill>
                </a:rPr>
                <a:t>: Scientific  </a:t>
              </a:r>
              <a:r>
                <a:rPr lang="fr-FR" sz="2000" b="1" dirty="0" smtClean="0">
                  <a:solidFill>
                    <a:schemeClr val="bg1"/>
                  </a:solidFill>
                </a:rPr>
                <a:t>English </a:t>
              </a:r>
              <a:r>
                <a:rPr lang="fr-FR" sz="2000" b="1" dirty="0" smtClean="0">
                  <a:solidFill>
                    <a:schemeClr val="bg1"/>
                  </a:solidFill>
                </a:rPr>
                <a:t>II </a:t>
              </a:r>
              <a:endParaRPr lang="fr-FR" sz="2000" b="1" dirty="0" smtClean="0">
                <a:solidFill>
                  <a:schemeClr val="bg1"/>
                </a:solidFill>
              </a:endParaRPr>
            </a:p>
          </p:txBody>
        </p:sp>
      </p:grpSp>
      <p:sp>
        <p:nvSpPr>
          <p:cNvPr id="2050" name="AutoShape 2" descr="Résultat de recherche d'images pour &quot;SCIENTIFIC JOURNALS&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026" name="Picture 2" descr="Résultat de recherche d'images pour &quot;scientific  artcile&quot;"/>
          <p:cNvPicPr>
            <a:picLocks noChangeAspect="1" noChangeArrowheads="1"/>
          </p:cNvPicPr>
          <p:nvPr/>
        </p:nvPicPr>
        <p:blipFill>
          <a:blip r:embed="rId2"/>
          <a:srcRect/>
          <a:stretch>
            <a:fillRect/>
          </a:stretch>
        </p:blipFill>
        <p:spPr bwMode="auto">
          <a:xfrm>
            <a:off x="1357290" y="2285992"/>
            <a:ext cx="6643734" cy="339090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44" y="4643446"/>
            <a:ext cx="8715436" cy="1323439"/>
          </a:xfrm>
          <a:prstGeom prst="rect">
            <a:avLst/>
          </a:prstGeom>
          <a:solidFill>
            <a:schemeClr val="accent6"/>
          </a:solidFill>
        </p:spPr>
        <p:txBody>
          <a:bodyPr wrap="square">
            <a:spAutoFit/>
          </a:bodyPr>
          <a:lstStyle/>
          <a:p>
            <a:pPr>
              <a:lnSpc>
                <a:spcPct val="200000"/>
              </a:lnSpc>
            </a:pPr>
            <a:r>
              <a:rPr lang="en-US" sz="2000" b="1" dirty="0" smtClean="0">
                <a:latin typeface="Times New Roman" pitchFamily="18" charset="0"/>
                <a:cs typeface="Times New Roman" pitchFamily="18" charset="0"/>
              </a:rPr>
              <a:t>4.  Summarize  your major conclusions.  Start with a sentence such as, “From the data, it can be concluded that…”</a:t>
            </a:r>
            <a:endParaRPr lang="fr-FR" sz="2000" b="1" dirty="0">
              <a:latin typeface="Times New Roman" pitchFamily="18" charset="0"/>
              <a:cs typeface="Times New Roman" pitchFamily="18" charset="0"/>
            </a:endParaRPr>
          </a:p>
        </p:txBody>
      </p:sp>
      <p:sp>
        <p:nvSpPr>
          <p:cNvPr id="5" name="Rectangle 4"/>
          <p:cNvSpPr/>
          <p:nvPr/>
        </p:nvSpPr>
        <p:spPr>
          <a:xfrm>
            <a:off x="142844" y="357166"/>
            <a:ext cx="8715436" cy="3785652"/>
          </a:xfrm>
          <a:prstGeom prst="rect">
            <a:avLst/>
          </a:prstGeom>
          <a:solidFill>
            <a:schemeClr val="accent6">
              <a:lumMod val="40000"/>
              <a:lumOff val="60000"/>
            </a:schemeClr>
          </a:solidFill>
        </p:spPr>
        <p:txBody>
          <a:bodyPr wrap="square">
            <a:spAutoFit/>
          </a:bodyPr>
          <a:lstStyle/>
          <a:p>
            <a:pPr algn="just">
              <a:lnSpc>
                <a:spcPct val="200000"/>
              </a:lnSpc>
            </a:pPr>
            <a:r>
              <a:rPr lang="en-US" sz="2000" b="1" dirty="0" smtClean="0">
                <a:latin typeface="Times New Roman" pitchFamily="18" charset="0"/>
                <a:cs typeface="Times New Roman" pitchFamily="18" charset="0"/>
              </a:rPr>
              <a:t>3. In  one  or  two  sentences,  highlight  the  major  results.   Start  with  a  sentence  beginning, “The  major findings from this laboratory were…” </a:t>
            </a:r>
          </a:p>
          <a:p>
            <a:pPr algn="just">
              <a:lnSpc>
                <a:spcPct val="200000"/>
              </a:lnSpc>
              <a:buFont typeface="Wingdings" pitchFamily="2" charset="2"/>
              <a:buChar char="ü"/>
            </a:pPr>
            <a:r>
              <a:rPr lang="en-US" sz="2000" b="1" dirty="0" smtClean="0">
                <a:latin typeface="Times New Roman" pitchFamily="18" charset="0"/>
                <a:cs typeface="Times New Roman" pitchFamily="18" charset="0"/>
              </a:rPr>
              <a:t>Only the key results are included in the abstract. Generally, this means reporting the final results from the calculations. </a:t>
            </a:r>
          </a:p>
          <a:p>
            <a:pPr algn="just">
              <a:lnSpc>
                <a:spcPct val="200000"/>
              </a:lnSpc>
              <a:buFont typeface="Wingdings" pitchFamily="2" charset="2"/>
              <a:buChar char="ü"/>
            </a:pPr>
            <a:r>
              <a:rPr lang="en-US" sz="2000" b="1" dirty="0" smtClean="0">
                <a:latin typeface="Times New Roman" pitchFamily="18" charset="0"/>
                <a:cs typeface="Times New Roman" pitchFamily="18" charset="0"/>
              </a:rPr>
              <a:t> If an average of the data was calculated, report only the average not individual  data points</a:t>
            </a:r>
            <a:r>
              <a:rPr lang="en-US" dirty="0" smtClean="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3714752"/>
            <a:ext cx="8572560" cy="2784737"/>
          </a:xfrm>
          <a:prstGeom prst="rect">
            <a:avLst/>
          </a:prstGeom>
        </p:spPr>
        <p:txBody>
          <a:bodyPr wrap="square">
            <a:spAutoFit/>
          </a:bodyPr>
          <a:lstStyle/>
          <a:p>
            <a:pPr algn="just">
              <a:lnSpc>
                <a:spcPct val="200000"/>
              </a:lnSpc>
            </a:pPr>
            <a:r>
              <a:rPr lang="en-US" b="1" dirty="0" smtClean="0">
                <a:latin typeface="Times New Roman" pitchFamily="18" charset="0"/>
                <a:cs typeface="Times New Roman" pitchFamily="18" charset="0"/>
              </a:rPr>
              <a:t>The abstract should be a little  less technical than the article itself in order not to dissuade the  potential  audience  from  reading  the  paper.  But  remember,  it  may  be  the  only  part  that  the readers  can  obtain  via  electronic  literature  searches  or  in  published  abstracts.  Therefore, enough key information must be included to make the abstract useful to someone who may to reference your work.</a:t>
            </a:r>
            <a:endParaRPr lang="fr-FR" b="1" dirty="0">
              <a:latin typeface="Times New Roman" pitchFamily="18" charset="0"/>
              <a:cs typeface="Times New Roman" pitchFamily="18" charset="0"/>
            </a:endParaRPr>
          </a:p>
        </p:txBody>
      </p:sp>
      <p:sp>
        <p:nvSpPr>
          <p:cNvPr id="5" name="Rectangle 4"/>
          <p:cNvSpPr/>
          <p:nvPr/>
        </p:nvSpPr>
        <p:spPr>
          <a:xfrm>
            <a:off x="214282" y="785794"/>
            <a:ext cx="8572560" cy="2308324"/>
          </a:xfrm>
          <a:prstGeom prst="rect">
            <a:avLst/>
          </a:prstGeom>
        </p:spPr>
        <p:txBody>
          <a:bodyPr wrap="square">
            <a:spAutoFit/>
          </a:bodyPr>
          <a:lstStyle/>
          <a:p>
            <a:pPr algn="just">
              <a:lnSpc>
                <a:spcPct val="200000"/>
              </a:lnSpc>
            </a:pPr>
            <a:r>
              <a:rPr lang="en-US" b="1" dirty="0" smtClean="0">
                <a:latin typeface="Times New Roman" pitchFamily="18" charset="0"/>
                <a:cs typeface="Times New Roman" pitchFamily="18" charset="0"/>
              </a:rPr>
              <a:t>The length of an abstract may be anything from 100 –  250 words. To some extent, length depends on how extensive the topic of the paper is and how complicated or numerous are the results. However, check the  Instructions to/for  Authors  for possible details about maximum length of the abstract. </a:t>
            </a:r>
            <a:endParaRPr lang="fr-FR" b="1"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1190701"/>
            <a:ext cx="8715436" cy="452431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lnSpc>
                <a:spcPct val="200000"/>
              </a:lnSpc>
            </a:pPr>
            <a:r>
              <a:rPr lang="en-US" b="1" dirty="0" smtClean="0">
                <a:latin typeface="Times New Roman" pitchFamily="18" charset="0"/>
                <a:cs typeface="Times New Roman" pitchFamily="18" charset="0"/>
              </a:rPr>
              <a:t>The principal job of an introduction is to guide the reader from the broad area of your </a:t>
            </a:r>
          </a:p>
          <a:p>
            <a:pPr algn="just">
              <a:lnSpc>
                <a:spcPct val="200000"/>
              </a:lnSpc>
            </a:pPr>
            <a:r>
              <a:rPr lang="en-US" b="1" dirty="0" smtClean="0">
                <a:latin typeface="Times New Roman" pitchFamily="18" charset="0"/>
                <a:cs typeface="Times New Roman" pitchFamily="18" charset="0"/>
              </a:rPr>
              <a:t>discipline to the particular topic you will be discussing. From a larger perspective on </a:t>
            </a:r>
          </a:p>
          <a:p>
            <a:pPr algn="just">
              <a:lnSpc>
                <a:spcPct val="200000"/>
              </a:lnSpc>
            </a:pPr>
            <a:r>
              <a:rPr lang="en-US" b="1" dirty="0" smtClean="0">
                <a:latin typeface="Times New Roman" pitchFamily="18" charset="0"/>
                <a:cs typeface="Times New Roman" pitchFamily="18" charset="0"/>
              </a:rPr>
              <a:t>the problem, the introduction typically proceeds through several transitional sentences, leading  the reader logically  to  the  specific  question  you  hope  to  answer  with  your experiment or topic you intend to discuss in your research paper. </a:t>
            </a:r>
          </a:p>
          <a:p>
            <a:pPr algn="just">
              <a:lnSpc>
                <a:spcPct val="200000"/>
              </a:lnSpc>
            </a:pPr>
            <a:r>
              <a:rPr lang="en-US" b="1" dirty="0" smtClean="0">
                <a:latin typeface="Times New Roman" pitchFamily="18" charset="0"/>
                <a:cs typeface="Times New Roman" pitchFamily="18" charset="0"/>
              </a:rPr>
              <a:t>An introduction also gives the reader the  necessary background to understand  why</a:t>
            </a:r>
          </a:p>
          <a:p>
            <a:pPr algn="just">
              <a:lnSpc>
                <a:spcPct val="200000"/>
              </a:lnSpc>
            </a:pPr>
            <a:r>
              <a:rPr lang="en-US" b="1" dirty="0" smtClean="0">
                <a:latin typeface="Times New Roman" pitchFamily="18" charset="0"/>
                <a:cs typeface="Times New Roman" pitchFamily="18" charset="0"/>
              </a:rPr>
              <a:t>you are performing an experiment or writing the paper. In the introduction you should </a:t>
            </a:r>
          </a:p>
          <a:p>
            <a:pPr algn="just">
              <a:lnSpc>
                <a:spcPct val="200000"/>
              </a:lnSpc>
            </a:pPr>
            <a:r>
              <a:rPr lang="en-US" b="1" dirty="0" smtClean="0">
                <a:latin typeface="Times New Roman" pitchFamily="18" charset="0"/>
                <a:cs typeface="Times New Roman" pitchFamily="18" charset="0"/>
              </a:rPr>
              <a:t>summarize the work done by other researchers in this area.</a:t>
            </a:r>
            <a:endParaRPr lang="fr-FR" b="1" dirty="0">
              <a:latin typeface="Times New Roman" pitchFamily="18" charset="0"/>
              <a:cs typeface="Times New Roman" pitchFamily="18" charset="0"/>
            </a:endParaRPr>
          </a:p>
        </p:txBody>
      </p:sp>
      <p:sp>
        <p:nvSpPr>
          <p:cNvPr id="5" name="Rectangle 4"/>
          <p:cNvSpPr/>
          <p:nvPr/>
        </p:nvSpPr>
        <p:spPr>
          <a:xfrm>
            <a:off x="3025169" y="282339"/>
            <a:ext cx="2820580" cy="584775"/>
          </a:xfrm>
          <a:prstGeom prst="rect">
            <a:avLst/>
          </a:prstGeom>
        </p:spPr>
        <p:style>
          <a:lnRef idx="1">
            <a:schemeClr val="accent2"/>
          </a:lnRef>
          <a:fillRef idx="3">
            <a:schemeClr val="accent2"/>
          </a:fillRef>
          <a:effectRef idx="2">
            <a:schemeClr val="accent2"/>
          </a:effectRef>
          <a:fontRef idx="minor">
            <a:schemeClr val="lt1"/>
          </a:fontRef>
        </p:style>
        <p:txBody>
          <a:bodyPr wrap="none">
            <a:spAutoFit/>
          </a:bodyPr>
          <a:lstStyle/>
          <a:p>
            <a:r>
              <a:rPr lang="fr-FR" sz="3200" b="1" dirty="0" smtClean="0">
                <a:latin typeface="Times New Roman" pitchFamily="18" charset="0"/>
                <a:cs typeface="Times New Roman" pitchFamily="18" charset="0"/>
              </a:rPr>
              <a:t>4. Introduction</a:t>
            </a:r>
            <a:endParaRPr lang="fr-FR" sz="3200" b="1"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406" y="584184"/>
            <a:ext cx="8929718" cy="3416320"/>
          </a:xfrm>
          <a:prstGeom prst="rect">
            <a:avLst/>
          </a:prstGeom>
          <a:solidFill>
            <a:schemeClr val="accent5">
              <a:lumMod val="20000"/>
              <a:lumOff val="80000"/>
            </a:schemeClr>
          </a:solidFill>
        </p:spPr>
        <p:txBody>
          <a:bodyPr wrap="square">
            <a:spAutoFit/>
          </a:bodyPr>
          <a:lstStyle/>
          <a:p>
            <a:pPr algn="just">
              <a:lnSpc>
                <a:spcPct val="150000"/>
              </a:lnSpc>
            </a:pPr>
            <a:r>
              <a:rPr lang="en-US" b="1" dirty="0" smtClean="0">
                <a:latin typeface="Times New Roman" pitchFamily="18" charset="0"/>
                <a:cs typeface="Times New Roman" pitchFamily="18" charset="0"/>
              </a:rPr>
              <a:t>1. Orient the person reading your  report to the subject  using a concise review of </a:t>
            </a:r>
          </a:p>
          <a:p>
            <a:pPr algn="just">
              <a:lnSpc>
                <a:spcPct val="150000"/>
              </a:lnSpc>
            </a:pPr>
            <a:r>
              <a:rPr lang="en-US" b="1" dirty="0" smtClean="0">
                <a:latin typeface="Times New Roman" pitchFamily="18" charset="0"/>
                <a:cs typeface="Times New Roman" pitchFamily="18" charset="0"/>
              </a:rPr>
              <a:t>relevant background information. Research the available scientific information  regarding the selected experimental  topic.</a:t>
            </a:r>
          </a:p>
          <a:p>
            <a:pPr algn="just">
              <a:lnSpc>
                <a:spcPct val="150000"/>
              </a:lnSpc>
              <a:buFont typeface="Wingdings" pitchFamily="2" charset="2"/>
              <a:buChar char="Ø"/>
            </a:pPr>
            <a:r>
              <a:rPr lang="en-US" b="1" dirty="0" smtClean="0">
                <a:latin typeface="Times New Roman" pitchFamily="18" charset="0"/>
                <a:cs typeface="Times New Roman" pitchFamily="18" charset="0"/>
              </a:rPr>
              <a:t>The literature cited may be from a variety of sources,  i.e. your  class text book, other text books, research articles, etc. </a:t>
            </a:r>
          </a:p>
          <a:p>
            <a:pPr algn="just">
              <a:lnSpc>
                <a:spcPct val="150000"/>
              </a:lnSpc>
              <a:buFont typeface="Wingdings" pitchFamily="2" charset="2"/>
              <a:buChar char="Ø"/>
            </a:pPr>
            <a:r>
              <a:rPr lang="en-US" b="1" dirty="0" smtClean="0">
                <a:latin typeface="Times New Roman" pitchFamily="18" charset="0"/>
                <a:cs typeface="Times New Roman" pitchFamily="18" charset="0"/>
              </a:rPr>
              <a:t>Be selective. When extracting information from other  sources, identify 3 or 4 main points. Summarize each point in 1 sentence. </a:t>
            </a:r>
          </a:p>
          <a:p>
            <a:pPr algn="just">
              <a:lnSpc>
                <a:spcPct val="150000"/>
              </a:lnSpc>
            </a:pPr>
            <a:endParaRPr lang="en-US" b="1" dirty="0" smtClean="0">
              <a:latin typeface="Times New Roman" pitchFamily="18" charset="0"/>
              <a:cs typeface="Times New Roman" pitchFamily="18" charset="0"/>
            </a:endParaRPr>
          </a:p>
        </p:txBody>
      </p:sp>
      <p:sp>
        <p:nvSpPr>
          <p:cNvPr id="5" name="Rectangle 4"/>
          <p:cNvSpPr/>
          <p:nvPr/>
        </p:nvSpPr>
        <p:spPr>
          <a:xfrm>
            <a:off x="142844" y="4127064"/>
            <a:ext cx="8858312" cy="923330"/>
          </a:xfrm>
          <a:prstGeom prst="rect">
            <a:avLst/>
          </a:prstGeom>
          <a:solidFill>
            <a:schemeClr val="accent5">
              <a:lumMod val="60000"/>
              <a:lumOff val="40000"/>
            </a:schemeClr>
          </a:solidFill>
        </p:spPr>
        <p:txBody>
          <a:bodyPr wrap="square">
            <a:spAutoFit/>
          </a:bodyPr>
          <a:lstStyle/>
          <a:p>
            <a:pPr algn="just">
              <a:lnSpc>
                <a:spcPct val="150000"/>
              </a:lnSpc>
            </a:pPr>
            <a:r>
              <a:rPr lang="en-US" b="1" dirty="0" smtClean="0">
                <a:latin typeface="Times New Roman" pitchFamily="18" charset="0"/>
                <a:cs typeface="Times New Roman" pitchFamily="18" charset="0"/>
              </a:rPr>
              <a:t>2. Include the purpose of your report. Allow the person reading your paper to understand  why you are performing  your  experiment.</a:t>
            </a:r>
            <a:endParaRPr lang="fr-FR" b="1" dirty="0">
              <a:latin typeface="Times New Roman" pitchFamily="18" charset="0"/>
              <a:cs typeface="Times New Roman" pitchFamily="18" charset="0"/>
            </a:endParaRPr>
          </a:p>
        </p:txBody>
      </p:sp>
      <p:sp>
        <p:nvSpPr>
          <p:cNvPr id="6" name="Rectangle 5"/>
          <p:cNvSpPr/>
          <p:nvPr/>
        </p:nvSpPr>
        <p:spPr>
          <a:xfrm>
            <a:off x="214282" y="0"/>
            <a:ext cx="8286808" cy="458074"/>
          </a:xfrm>
          <a:prstGeom prst="rect">
            <a:avLst/>
          </a:prstGeom>
        </p:spPr>
        <p:txBody>
          <a:bodyPr wrap="square">
            <a:spAutoFit/>
          </a:bodyPr>
          <a:lstStyle/>
          <a:p>
            <a:pPr algn="just">
              <a:lnSpc>
                <a:spcPct val="150000"/>
              </a:lnSpc>
              <a:buFont typeface="Arial" pitchFamily="34" charset="0"/>
              <a:buChar char="•"/>
            </a:pPr>
            <a:r>
              <a:rPr lang="en-US" b="1" dirty="0" smtClean="0">
                <a:latin typeface="Times New Roman" pitchFamily="18" charset="0"/>
                <a:cs typeface="Times New Roman" pitchFamily="18" charset="0"/>
              </a:rPr>
              <a:t>The following  is a list of 3 elements that are needed in the introduction.  </a:t>
            </a:r>
          </a:p>
        </p:txBody>
      </p:sp>
      <p:sp>
        <p:nvSpPr>
          <p:cNvPr id="7" name="Rectangle 6"/>
          <p:cNvSpPr/>
          <p:nvPr/>
        </p:nvSpPr>
        <p:spPr>
          <a:xfrm>
            <a:off x="142844" y="5286388"/>
            <a:ext cx="8858312" cy="1289071"/>
          </a:xfrm>
          <a:prstGeom prst="rect">
            <a:avLst/>
          </a:prstGeom>
          <a:solidFill>
            <a:schemeClr val="accent5">
              <a:lumMod val="75000"/>
            </a:schemeClr>
          </a:solidFill>
        </p:spPr>
        <p:txBody>
          <a:bodyPr wrap="square">
            <a:spAutoFit/>
          </a:bodyPr>
          <a:lstStyle/>
          <a:p>
            <a:pPr>
              <a:lnSpc>
                <a:spcPct val="150000"/>
              </a:lnSpc>
            </a:pPr>
            <a:r>
              <a:rPr lang="en-US" b="1" dirty="0" smtClean="0">
                <a:latin typeface="Times New Roman" pitchFamily="18" charset="0"/>
                <a:cs typeface="Times New Roman" pitchFamily="18" charset="0"/>
              </a:rPr>
              <a:t>3. Indicate  your expectations of the outcomes of the experiment  and what alternatives  you  might expect. This proposed explanation  of the outcomes/ phenomenon  is known  as the  hypothesis.</a:t>
            </a:r>
            <a:endParaRPr lang="fr-FR" b="1"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Résultat de recherche d'images pour &quot;ampules de lumiere&quot;"/>
          <p:cNvPicPr>
            <a:picLocks noChangeAspect="1" noChangeArrowheads="1"/>
          </p:cNvPicPr>
          <p:nvPr/>
        </p:nvPicPr>
        <p:blipFill>
          <a:blip r:embed="rId2"/>
          <a:srcRect l="26250" t="9375" r="21249"/>
          <a:stretch>
            <a:fillRect/>
          </a:stretch>
        </p:blipFill>
        <p:spPr bwMode="auto">
          <a:xfrm>
            <a:off x="3714744" y="119049"/>
            <a:ext cx="1000132" cy="1381125"/>
          </a:xfrm>
          <a:prstGeom prst="rect">
            <a:avLst/>
          </a:prstGeom>
          <a:noFill/>
        </p:spPr>
      </p:pic>
      <p:sp>
        <p:nvSpPr>
          <p:cNvPr id="6" name="Rectangle 5"/>
          <p:cNvSpPr/>
          <p:nvPr/>
        </p:nvSpPr>
        <p:spPr>
          <a:xfrm>
            <a:off x="0" y="1571612"/>
            <a:ext cx="9144000" cy="2585323"/>
          </a:xfrm>
          <a:prstGeom prst="rect">
            <a:avLst/>
          </a:prstGeom>
          <a:solidFill>
            <a:srgbClr val="FFFF66"/>
          </a:solidFill>
        </p:spPr>
        <p:txBody>
          <a:bodyPr wrap="square">
            <a:spAutoFit/>
          </a:bodyPr>
          <a:lstStyle/>
          <a:p>
            <a:r>
              <a:rPr lang="en-US" dirty="0" smtClean="0">
                <a:latin typeface="Times New Roman" pitchFamily="18" charset="0"/>
                <a:cs typeface="Times New Roman" pitchFamily="18" charset="0"/>
              </a:rPr>
              <a:t>Use this formula  to write your  hypothesis: </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If  ___________________[IV]  is  _____________________  [describe  how  it  was changed],  then  _____________  [DV] will  __________________  [describe  the expected effect].</a:t>
            </a:r>
          </a:p>
          <a:p>
            <a:endParaRPr lang="en-US" dirty="0" smtClean="0">
              <a:latin typeface="Times New Roman" pitchFamily="18" charset="0"/>
              <a:cs typeface="Times New Roman" pitchFamily="18" charset="0"/>
            </a:endParaRPr>
          </a:p>
          <a:p>
            <a:r>
              <a:rPr lang="en-US" b="1" i="1" u="sng" dirty="0" smtClean="0">
                <a:solidFill>
                  <a:srgbClr val="FF0000"/>
                </a:solidFill>
                <a:latin typeface="Times New Roman" pitchFamily="18" charset="0"/>
                <a:cs typeface="Times New Roman" pitchFamily="18" charset="0"/>
              </a:rPr>
              <a:t>For example:</a:t>
            </a:r>
          </a:p>
          <a:p>
            <a:r>
              <a:rPr lang="en-US"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“If the </a:t>
            </a:r>
            <a:r>
              <a:rPr lang="en-US" b="1" dirty="0" smtClean="0">
                <a:latin typeface="Times New Roman" pitchFamily="18" charset="0"/>
                <a:cs typeface="Times New Roman" pitchFamily="18" charset="0"/>
              </a:rPr>
              <a:t>antibiotic cleaning agent </a:t>
            </a:r>
            <a:r>
              <a:rPr lang="en-US" dirty="0" smtClean="0">
                <a:latin typeface="Times New Roman" pitchFamily="18" charset="0"/>
                <a:cs typeface="Times New Roman" pitchFamily="18" charset="0"/>
              </a:rPr>
              <a:t>is placed on a bacterial colony, then </a:t>
            </a:r>
            <a:r>
              <a:rPr lang="en-US" b="1" dirty="0" smtClean="0">
                <a:latin typeface="Times New Roman" pitchFamily="18" charset="0"/>
                <a:cs typeface="Times New Roman" pitchFamily="18" charset="0"/>
              </a:rPr>
              <a:t>growth</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of the Colony</a:t>
            </a:r>
            <a:r>
              <a:rPr lang="en-US" dirty="0" smtClean="0">
                <a:latin typeface="Times New Roman" pitchFamily="18" charset="0"/>
                <a:cs typeface="Times New Roman" pitchFamily="18" charset="0"/>
              </a:rPr>
              <a:t> will be </a:t>
            </a:r>
            <a:r>
              <a:rPr lang="en-US" b="1" dirty="0" smtClean="0">
                <a:latin typeface="Times New Roman" pitchFamily="18" charset="0"/>
                <a:cs typeface="Times New Roman" pitchFamily="18" charset="0"/>
              </a:rPr>
              <a:t>inhibited</a:t>
            </a:r>
            <a:r>
              <a:rPr lang="en-US" dirty="0" smtClean="0">
                <a:latin typeface="Times New Roman" pitchFamily="18" charset="0"/>
                <a:cs typeface="Times New Roman" pitchFamily="18" charset="0"/>
              </a:rPr>
              <a:t>.” </a:t>
            </a:r>
            <a:endParaRPr lang="fr-FR"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57422" y="357166"/>
            <a:ext cx="3974165" cy="523220"/>
          </a:xfrm>
          <a:prstGeom prst="rect">
            <a:avLst/>
          </a:prstGeom>
        </p:spPr>
        <p:style>
          <a:lnRef idx="1">
            <a:schemeClr val="accent2"/>
          </a:lnRef>
          <a:fillRef idx="3">
            <a:schemeClr val="accent2"/>
          </a:fillRef>
          <a:effectRef idx="2">
            <a:schemeClr val="accent2"/>
          </a:effectRef>
          <a:fontRef idx="minor">
            <a:schemeClr val="lt1"/>
          </a:fontRef>
        </p:style>
        <p:txBody>
          <a:bodyPr wrap="none">
            <a:spAutoFit/>
          </a:bodyPr>
          <a:lstStyle/>
          <a:p>
            <a:r>
              <a:rPr lang="fr-FR" sz="2800" b="1" dirty="0" smtClean="0">
                <a:latin typeface="Times New Roman" pitchFamily="18" charset="0"/>
                <a:cs typeface="Times New Roman" pitchFamily="18" charset="0"/>
              </a:rPr>
              <a:t>5. Materials and Method</a:t>
            </a:r>
            <a:endParaRPr lang="fr-FR" sz="2800" b="1" dirty="0">
              <a:latin typeface="Times New Roman" pitchFamily="18" charset="0"/>
              <a:cs typeface="Times New Roman" pitchFamily="18" charset="0"/>
            </a:endParaRPr>
          </a:p>
        </p:txBody>
      </p:sp>
      <p:sp>
        <p:nvSpPr>
          <p:cNvPr id="5" name="Rectangle 4"/>
          <p:cNvSpPr/>
          <p:nvPr/>
        </p:nvSpPr>
        <p:spPr>
          <a:xfrm>
            <a:off x="142876" y="1285860"/>
            <a:ext cx="8929718" cy="1289071"/>
          </a:xfrm>
          <a:prstGeom prst="rect">
            <a:avLst/>
          </a:prstGeom>
        </p:spPr>
        <p:txBody>
          <a:bodyPr wrap="square">
            <a:spAutoFit/>
          </a:bodyPr>
          <a:lstStyle/>
          <a:p>
            <a:pPr algn="just">
              <a:lnSpc>
                <a:spcPct val="150000"/>
              </a:lnSpc>
            </a:pPr>
            <a:r>
              <a:rPr lang="en-US" b="1" dirty="0" smtClean="0">
                <a:latin typeface="Times New Roman" pitchFamily="18" charset="0"/>
                <a:cs typeface="Times New Roman" pitchFamily="18" charset="0"/>
              </a:rPr>
              <a:t>Students often start with this section as it is straight-forward.  In writing a materials and methods  section,  you  need  to  describe  what  you  did in  such  a  way  that  a  fellow </a:t>
            </a:r>
          </a:p>
          <a:p>
            <a:pPr algn="just">
              <a:lnSpc>
                <a:spcPct val="150000"/>
              </a:lnSpc>
            </a:pPr>
            <a:r>
              <a:rPr lang="en-US" b="1" dirty="0" smtClean="0">
                <a:latin typeface="Times New Roman" pitchFamily="18" charset="0"/>
                <a:cs typeface="Times New Roman" pitchFamily="18" charset="0"/>
              </a:rPr>
              <a:t>scientist can follow and duplicate your experiment. </a:t>
            </a:r>
          </a:p>
        </p:txBody>
      </p:sp>
      <p:sp>
        <p:nvSpPr>
          <p:cNvPr id="6" name="Rectangle 5"/>
          <p:cNvSpPr/>
          <p:nvPr/>
        </p:nvSpPr>
        <p:spPr>
          <a:xfrm>
            <a:off x="285720" y="2714620"/>
            <a:ext cx="8143932" cy="507831"/>
          </a:xfrm>
          <a:prstGeom prst="rect">
            <a:avLst/>
          </a:prstGeom>
        </p:spPr>
        <p:txBody>
          <a:bodyPr wrap="square">
            <a:spAutoFit/>
          </a:bodyPr>
          <a:lstStyle/>
          <a:p>
            <a:pPr>
              <a:lnSpc>
                <a:spcPct val="150000"/>
              </a:lnSpc>
            </a:pPr>
            <a:r>
              <a:rPr lang="en-US" b="1" dirty="0" smtClean="0">
                <a:latin typeface="Times New Roman" pitchFamily="18" charset="0"/>
                <a:cs typeface="Times New Roman" pitchFamily="18" charset="0"/>
              </a:rPr>
              <a:t>The following  is a list of 5 elements  that are needed in the introduction. </a:t>
            </a:r>
            <a:endParaRPr lang="fr-FR" b="1" dirty="0">
              <a:latin typeface="Times New Roman" pitchFamily="18" charset="0"/>
              <a:cs typeface="Times New Roman" pitchFamily="18" charset="0"/>
            </a:endParaRPr>
          </a:p>
        </p:txBody>
      </p:sp>
      <p:sp>
        <p:nvSpPr>
          <p:cNvPr id="8" name="Rectangle 7"/>
          <p:cNvSpPr/>
          <p:nvPr/>
        </p:nvSpPr>
        <p:spPr>
          <a:xfrm>
            <a:off x="214282" y="3643314"/>
            <a:ext cx="8643998" cy="2169825"/>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just">
              <a:lnSpc>
                <a:spcPct val="150000"/>
              </a:lnSpc>
            </a:pPr>
            <a:r>
              <a:rPr lang="en-US" b="1" dirty="0" smtClean="0">
                <a:latin typeface="Times New Roman" pitchFamily="18" charset="0"/>
                <a:cs typeface="Times New Roman" pitchFamily="18" charset="0"/>
              </a:rPr>
              <a:t>1. When  following  a  procedure  from  a  lab  manual  or  published  paper,  simply  describe how you conducted your experiments (there should be enough detail such that the reader could easily duplicate your experiments  – no lists!, write as a paragraph). Common practices like gel electrophoresis do not need to be explained in detail </a:t>
            </a:r>
            <a:endParaRPr lang="fr-FR" b="1"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44" y="1350095"/>
            <a:ext cx="8786842" cy="4293483"/>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lnSpc>
                <a:spcPct val="150000"/>
              </a:lnSpc>
            </a:pPr>
            <a:r>
              <a:rPr lang="en-US" sz="2000" b="1" dirty="0" smtClean="0">
                <a:latin typeface="Times New Roman" pitchFamily="18" charset="0"/>
                <a:cs typeface="Times New Roman" pitchFamily="18" charset="0"/>
              </a:rPr>
              <a:t>Use this formula to write your methods. </a:t>
            </a:r>
          </a:p>
          <a:p>
            <a:pPr algn="just">
              <a:lnSpc>
                <a:spcPct val="150000"/>
              </a:lnSpc>
            </a:pPr>
            <a:r>
              <a:rPr lang="en-US" b="1" dirty="0" smtClean="0">
                <a:solidFill>
                  <a:srgbClr val="FF0000"/>
                </a:solidFill>
                <a:latin typeface="Times New Roman" pitchFamily="18" charset="0"/>
                <a:cs typeface="Times New Roman" pitchFamily="18" charset="0"/>
              </a:rPr>
              <a:t>Change this sentence from the book. </a:t>
            </a:r>
          </a:p>
          <a:p>
            <a:pPr algn="just">
              <a:lnSpc>
                <a:spcPct val="150000"/>
              </a:lnSpc>
            </a:pPr>
            <a:r>
              <a:rPr lang="en-US" b="1" dirty="0" smtClean="0">
                <a:latin typeface="Times New Roman" pitchFamily="18" charset="0"/>
                <a:cs typeface="Times New Roman" pitchFamily="18" charset="0"/>
              </a:rPr>
              <a:t>- Add 5 drops of 0.1 M copper (II) </a:t>
            </a:r>
            <a:r>
              <a:rPr lang="en-US" b="1" dirty="0" err="1" smtClean="0">
                <a:latin typeface="Times New Roman" pitchFamily="18" charset="0"/>
                <a:cs typeface="Times New Roman" pitchFamily="18" charset="0"/>
              </a:rPr>
              <a:t>sulphate</a:t>
            </a:r>
            <a:r>
              <a:rPr lang="en-US" b="1" dirty="0" smtClean="0">
                <a:latin typeface="Times New Roman" pitchFamily="18" charset="0"/>
                <a:cs typeface="Times New Roman" pitchFamily="18" charset="0"/>
              </a:rPr>
              <a:t> solution into one of the test tubes and shake it so that the solution covers the zinc surface. </a:t>
            </a:r>
          </a:p>
          <a:p>
            <a:pPr algn="just">
              <a:lnSpc>
                <a:spcPct val="150000"/>
              </a:lnSpc>
            </a:pPr>
            <a:r>
              <a:rPr lang="en-US" b="1" dirty="0" smtClean="0">
                <a:solidFill>
                  <a:srgbClr val="FF0000"/>
                </a:solidFill>
                <a:latin typeface="Times New Roman" pitchFamily="18" charset="0"/>
                <a:cs typeface="Times New Roman" pitchFamily="18" charset="0"/>
              </a:rPr>
              <a:t>To past tense with you doing the action. </a:t>
            </a:r>
          </a:p>
          <a:p>
            <a:pPr algn="just">
              <a:lnSpc>
                <a:spcPct val="150000"/>
              </a:lnSpc>
            </a:pPr>
            <a:r>
              <a:rPr lang="en-US" b="1" dirty="0" smtClean="0">
                <a:latin typeface="Times New Roman" pitchFamily="18" charset="0"/>
                <a:cs typeface="Times New Roman" pitchFamily="18" charset="0"/>
              </a:rPr>
              <a:t>- I  added 5  drops  of  0.1  M  copper  (II)  </a:t>
            </a:r>
            <a:r>
              <a:rPr lang="en-US" b="1" dirty="0" err="1" smtClean="0">
                <a:latin typeface="Times New Roman" pitchFamily="18" charset="0"/>
                <a:cs typeface="Times New Roman" pitchFamily="18" charset="0"/>
              </a:rPr>
              <a:t>sulphate</a:t>
            </a:r>
            <a:r>
              <a:rPr lang="en-US" b="1" dirty="0" smtClean="0">
                <a:latin typeface="Times New Roman" pitchFamily="18" charset="0"/>
                <a:cs typeface="Times New Roman" pitchFamily="18" charset="0"/>
              </a:rPr>
              <a:t>  solution  into  one  of  the  test  tubes  and shook so that the solution covered the zinc surface. </a:t>
            </a:r>
          </a:p>
          <a:p>
            <a:pPr algn="just">
              <a:lnSpc>
                <a:spcPct val="150000"/>
              </a:lnSpc>
            </a:pPr>
            <a:r>
              <a:rPr lang="en-US" b="1" dirty="0" smtClean="0">
                <a:solidFill>
                  <a:srgbClr val="FF0000"/>
                </a:solidFill>
                <a:latin typeface="Times New Roman" pitchFamily="18" charset="0"/>
                <a:cs typeface="Times New Roman" pitchFamily="18" charset="0"/>
              </a:rPr>
              <a:t>Remove all I, We, Me and replace with the equipment used. </a:t>
            </a:r>
          </a:p>
          <a:p>
            <a:pPr algn="just">
              <a:lnSpc>
                <a:spcPct val="150000"/>
              </a:lnSpc>
            </a:pPr>
            <a:r>
              <a:rPr lang="en-US" b="1" dirty="0" smtClean="0">
                <a:latin typeface="Times New Roman" pitchFamily="18" charset="0"/>
                <a:cs typeface="Times New Roman" pitchFamily="18" charset="0"/>
              </a:rPr>
              <a:t>-  Five drops of 0.1 M copper (II) </a:t>
            </a:r>
            <a:r>
              <a:rPr lang="en-US" b="1" dirty="0" err="1" smtClean="0">
                <a:latin typeface="Times New Roman" pitchFamily="18" charset="0"/>
                <a:cs typeface="Times New Roman" pitchFamily="18" charset="0"/>
              </a:rPr>
              <a:t>sulphate</a:t>
            </a:r>
            <a:r>
              <a:rPr lang="en-US" b="1" dirty="0" smtClean="0">
                <a:latin typeface="Times New Roman" pitchFamily="18" charset="0"/>
                <a:cs typeface="Times New Roman" pitchFamily="18" charset="0"/>
              </a:rPr>
              <a:t> solution was added into one of the test tubes and  shook so that the solution covered the zinc surface.</a:t>
            </a:r>
            <a:endParaRPr lang="fr-FR" b="1" dirty="0">
              <a:latin typeface="Times New Roman" pitchFamily="18" charset="0"/>
              <a:cs typeface="Times New Roman" pitchFamily="18" charset="0"/>
            </a:endParaRPr>
          </a:p>
        </p:txBody>
      </p:sp>
      <p:pic>
        <p:nvPicPr>
          <p:cNvPr id="5" name="Picture 2" descr="Résultat de recherche d'images pour &quot;ampules de lumiere&quot;"/>
          <p:cNvPicPr>
            <a:picLocks noChangeAspect="1" noChangeArrowheads="1"/>
          </p:cNvPicPr>
          <p:nvPr/>
        </p:nvPicPr>
        <p:blipFill>
          <a:blip r:embed="rId2"/>
          <a:srcRect l="26250" t="9375" r="21249"/>
          <a:stretch>
            <a:fillRect/>
          </a:stretch>
        </p:blipFill>
        <p:spPr bwMode="auto">
          <a:xfrm>
            <a:off x="0" y="1"/>
            <a:ext cx="1000132" cy="1285859"/>
          </a:xfrm>
          <a:prstGeom prst="rect">
            <a:avLst/>
          </a:prstGeom>
          <a:noFill/>
        </p:spPr>
      </p:pic>
      <p:sp>
        <p:nvSpPr>
          <p:cNvPr id="6" name="Rectangle 5"/>
          <p:cNvSpPr/>
          <p:nvPr/>
        </p:nvSpPr>
        <p:spPr>
          <a:xfrm>
            <a:off x="1071538" y="428604"/>
            <a:ext cx="4349268" cy="400110"/>
          </a:xfrm>
          <a:prstGeom prst="rect">
            <a:avLst/>
          </a:prstGeom>
        </p:spPr>
        <p:style>
          <a:lnRef idx="2">
            <a:schemeClr val="accent4"/>
          </a:lnRef>
          <a:fillRef idx="1">
            <a:schemeClr val="lt1"/>
          </a:fillRef>
          <a:effectRef idx="0">
            <a:schemeClr val="accent4"/>
          </a:effectRef>
          <a:fontRef idx="minor">
            <a:schemeClr val="dk1"/>
          </a:fontRef>
        </p:style>
        <p:txBody>
          <a:bodyPr wrap="none">
            <a:spAutoFit/>
          </a:bodyPr>
          <a:lstStyle/>
          <a:p>
            <a:r>
              <a:rPr lang="en-US" sz="2000" b="1" dirty="0" smtClean="0">
                <a:latin typeface="Times New Roman" pitchFamily="18" charset="0"/>
                <a:cs typeface="Times New Roman" pitchFamily="18" charset="0"/>
              </a:rPr>
              <a:t>2. Use the third person and past tense.</a:t>
            </a:r>
            <a:endParaRPr lang="fr-FR" sz="2000" b="1"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571480"/>
            <a:ext cx="8715436" cy="1754326"/>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just">
              <a:lnSpc>
                <a:spcPct val="150000"/>
              </a:lnSpc>
            </a:pPr>
            <a:r>
              <a:rPr lang="en-US" b="1" dirty="0" smtClean="0">
                <a:latin typeface="Times New Roman" pitchFamily="18" charset="0"/>
                <a:cs typeface="Times New Roman" pitchFamily="18" charset="0"/>
              </a:rPr>
              <a:t>3. Keep  in  mind  what  information  is  important  to  the  results  obtained  and  for </a:t>
            </a:r>
          </a:p>
          <a:p>
            <a:pPr algn="just">
              <a:lnSpc>
                <a:spcPct val="150000"/>
              </a:lnSpc>
            </a:pPr>
            <a:r>
              <a:rPr lang="en-US" b="1" dirty="0" smtClean="0">
                <a:latin typeface="Times New Roman" pitchFamily="18" charset="0"/>
                <a:cs typeface="Times New Roman" pitchFamily="18" charset="0"/>
              </a:rPr>
              <a:t>reproducing the experiment. This includes details such as concentrations, temperatures, measurements, units, timing, calculations, etc.  Irrelevant details like “A wax pencil was used to label the test tube,” can  be left out!! </a:t>
            </a:r>
            <a:endParaRPr lang="fr-FR" b="1" dirty="0">
              <a:latin typeface="Times New Roman" pitchFamily="18" charset="0"/>
              <a:cs typeface="Times New Roman" pitchFamily="18" charset="0"/>
            </a:endParaRPr>
          </a:p>
        </p:txBody>
      </p:sp>
      <p:sp>
        <p:nvSpPr>
          <p:cNvPr id="5" name="Rectangle 4"/>
          <p:cNvSpPr/>
          <p:nvPr/>
        </p:nvSpPr>
        <p:spPr>
          <a:xfrm>
            <a:off x="142844" y="3357562"/>
            <a:ext cx="8715436" cy="646331"/>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en-US" b="1" dirty="0" smtClean="0">
                <a:latin typeface="Times New Roman" pitchFamily="18" charset="0"/>
                <a:cs typeface="Times New Roman" pitchFamily="18" charset="0"/>
              </a:rPr>
              <a:t>4. In field studies it is important include the  locations and times that data  were collected.</a:t>
            </a:r>
            <a:endParaRPr lang="fr-FR" b="1" dirty="0">
              <a:latin typeface="Times New Roman" pitchFamily="18" charset="0"/>
              <a:cs typeface="Times New Roman" pitchFamily="18" charset="0"/>
            </a:endParaRPr>
          </a:p>
        </p:txBody>
      </p:sp>
      <p:sp>
        <p:nvSpPr>
          <p:cNvPr id="6" name="Rectangle 5"/>
          <p:cNvSpPr/>
          <p:nvPr/>
        </p:nvSpPr>
        <p:spPr>
          <a:xfrm>
            <a:off x="214282" y="5286388"/>
            <a:ext cx="8643998" cy="458074"/>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nSpc>
                <a:spcPct val="150000"/>
              </a:lnSpc>
            </a:pPr>
            <a:r>
              <a:rPr lang="en-US" b="1" dirty="0" smtClean="0">
                <a:latin typeface="Times New Roman" pitchFamily="18" charset="0"/>
                <a:cs typeface="Times New Roman" pitchFamily="18" charset="0"/>
              </a:rPr>
              <a:t>5. Explain  the calculations  and statistical analysis you did.</a:t>
            </a:r>
            <a:endParaRPr lang="fr-FR" b="1"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44" y="1857364"/>
            <a:ext cx="8715436" cy="2862322"/>
          </a:xfrm>
          <a:prstGeom prst="rect">
            <a:avLst/>
          </a:prstGeom>
        </p:spPr>
        <p:txBody>
          <a:bodyPr wrap="square">
            <a:spAutoFit/>
          </a:bodyPr>
          <a:lstStyle/>
          <a:p>
            <a:pPr algn="just">
              <a:lnSpc>
                <a:spcPct val="200000"/>
              </a:lnSpc>
            </a:pPr>
            <a:r>
              <a:rPr lang="en-US" b="1" dirty="0" smtClean="0">
                <a:latin typeface="Times New Roman" pitchFamily="18" charset="0"/>
                <a:cs typeface="Times New Roman" pitchFamily="18" charset="0"/>
              </a:rPr>
              <a:t>       The Results section describes, in words, your observations (qualitative data) and the  measured experimental data (quantitative data). It also includes the data displayed in tables and/or in graphs. Results describe only what was found or observed, just the  facts. </a:t>
            </a:r>
          </a:p>
          <a:p>
            <a:pPr algn="just">
              <a:lnSpc>
                <a:spcPct val="200000"/>
              </a:lnSpc>
            </a:pPr>
            <a:r>
              <a:rPr lang="en-US" b="1" dirty="0" smtClean="0">
                <a:latin typeface="Times New Roman" pitchFamily="18" charset="0"/>
                <a:cs typeface="Times New Roman" pitchFamily="18" charset="0"/>
              </a:rPr>
              <a:t> Interpretation  and  explanation  of  results  is  discussed  in  the  discussion section.</a:t>
            </a:r>
          </a:p>
        </p:txBody>
      </p:sp>
      <p:sp>
        <p:nvSpPr>
          <p:cNvPr id="5" name="Rectangle 4"/>
          <p:cNvSpPr/>
          <p:nvPr/>
        </p:nvSpPr>
        <p:spPr>
          <a:xfrm>
            <a:off x="3714744" y="357166"/>
            <a:ext cx="2082621" cy="646331"/>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fr-FR" sz="3600" b="1" dirty="0" smtClean="0">
                <a:latin typeface="Times New Roman" pitchFamily="18" charset="0"/>
                <a:cs typeface="Times New Roman" pitchFamily="18" charset="0"/>
              </a:rPr>
              <a:t>6. Results</a:t>
            </a:r>
            <a:endParaRPr lang="fr-FR" sz="3600" b="1"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44" y="642918"/>
            <a:ext cx="8858280" cy="2951064"/>
          </a:xfrm>
          <a:prstGeom prst="rect">
            <a:avLst/>
          </a:prstGeom>
        </p:spPr>
        <p:txBody>
          <a:bodyPr wrap="square">
            <a:spAutoFit/>
          </a:bodyPr>
          <a:lstStyle/>
          <a:p>
            <a:pPr algn="just">
              <a:lnSpc>
                <a:spcPct val="150000"/>
              </a:lnSpc>
            </a:pPr>
            <a:r>
              <a:rPr lang="en-US" b="1" dirty="0" smtClean="0">
                <a:latin typeface="Times New Roman" pitchFamily="18" charset="0"/>
                <a:cs typeface="Times New Roman" pitchFamily="18" charset="0"/>
              </a:rPr>
              <a:t>Figures include graphs, maps, photos and technical diagrams. Presentation of data in  graphs  is  generally  more  desirable  than  tables  because they  aid  the  reader  in visualizing trends in the data. There are many different types of graphs, but the most common graphs used in scientific writing are  line graphs ,  used for continuous data  such as  adsorption capacity and time or adsorption capacity and amount of material (Fig. A,C), and vertical bar graphs used for discrete data  such  as  (Fig. B).   Regardless  of  the  type  of graph you  use, all contain similar elements. </a:t>
            </a:r>
            <a:endParaRPr lang="fr-FR" b="1" dirty="0">
              <a:latin typeface="Times New Roman" pitchFamily="18" charset="0"/>
              <a:cs typeface="Times New Roman" pitchFamily="18" charset="0"/>
            </a:endParaRPr>
          </a:p>
        </p:txBody>
      </p:sp>
      <p:sp>
        <p:nvSpPr>
          <p:cNvPr id="5" name="Rectangle 4"/>
          <p:cNvSpPr/>
          <p:nvPr/>
        </p:nvSpPr>
        <p:spPr>
          <a:xfrm>
            <a:off x="285720" y="109815"/>
            <a:ext cx="1246688" cy="46166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en-US" sz="2400" b="1" dirty="0" smtClean="0">
                <a:latin typeface="Times New Roman" pitchFamily="18" charset="0"/>
                <a:cs typeface="Times New Roman" pitchFamily="18" charset="0"/>
              </a:rPr>
              <a:t>Figures </a:t>
            </a:r>
          </a:p>
        </p:txBody>
      </p:sp>
      <p:pic>
        <p:nvPicPr>
          <p:cNvPr id="1026" name="Picture 2"/>
          <p:cNvPicPr>
            <a:picLocks noChangeAspect="1" noChangeArrowheads="1"/>
          </p:cNvPicPr>
          <p:nvPr/>
        </p:nvPicPr>
        <p:blipFill>
          <a:blip r:embed="rId2">
            <a:lum bright="-10000" contrast="40000"/>
          </a:blip>
          <a:srcRect l="25256" t="42969" r="7210" b="21875"/>
          <a:stretch>
            <a:fillRect/>
          </a:stretch>
        </p:blipFill>
        <p:spPr bwMode="auto">
          <a:xfrm>
            <a:off x="71406" y="3643314"/>
            <a:ext cx="8786874" cy="2571768"/>
          </a:xfrm>
          <a:prstGeom prst="rect">
            <a:avLst/>
          </a:prstGeom>
          <a:noFill/>
          <a:ln w="9525">
            <a:noFill/>
            <a:miter lim="800000"/>
            <a:headEnd/>
            <a:tailEnd/>
          </a:ln>
          <a:effectLst/>
        </p:spPr>
      </p:pic>
      <p:sp>
        <p:nvSpPr>
          <p:cNvPr id="7" name="Rectangle 6"/>
          <p:cNvSpPr/>
          <p:nvPr/>
        </p:nvSpPr>
        <p:spPr>
          <a:xfrm>
            <a:off x="0" y="6211693"/>
            <a:ext cx="9144000" cy="646331"/>
          </a:xfrm>
          <a:prstGeom prst="rect">
            <a:avLst/>
          </a:prstGeom>
        </p:spPr>
        <p:txBody>
          <a:bodyPr wrap="square">
            <a:spAutoFit/>
          </a:bodyPr>
          <a:lstStyle/>
          <a:p>
            <a:r>
              <a:rPr lang="en-US" b="1" dirty="0" smtClean="0">
                <a:latin typeface="Times New Roman" pitchFamily="18" charset="0"/>
                <a:cs typeface="Times New Roman" pitchFamily="18" charset="0"/>
              </a:rPr>
              <a:t>Fig. 1.Effect of material amount (A), temperature (B) and initial concentration (C) on the loading process.</a:t>
            </a:r>
            <a:endParaRPr lang="fr-FR" b="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44" y="1142984"/>
            <a:ext cx="8715436" cy="216982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pPr>
            <a:r>
              <a:rPr lang="en-US" b="1" dirty="0" smtClean="0">
                <a:latin typeface="Times New Roman" pitchFamily="18" charset="0"/>
                <a:cs typeface="Times New Roman" pitchFamily="18" charset="0"/>
              </a:rPr>
              <a:t>An  essential  part  of  science  is  learning  to  communicate  findings  from  a  scientific investigation. Thus, preparation of a laboratory report in the form of a scientific paper is  regarded  as  an  important  part  of  your  learning. </a:t>
            </a:r>
          </a:p>
          <a:p>
            <a:pPr algn="just">
              <a:lnSpc>
                <a:spcPct val="150000"/>
              </a:lnSpc>
            </a:pPr>
            <a:r>
              <a:rPr lang="en-US" b="1" dirty="0" smtClean="0">
                <a:latin typeface="Times New Roman" pitchFamily="18" charset="0"/>
                <a:cs typeface="Times New Roman" pitchFamily="18" charset="0"/>
              </a:rPr>
              <a:t>Formal  laboratory  reports  are typically  required  in  the  sciences. These reports are an important mode of assessment and should represent your best work.</a:t>
            </a:r>
            <a:endParaRPr lang="fr-FR" b="1" dirty="0">
              <a:latin typeface="Times New Roman" pitchFamily="18" charset="0"/>
              <a:cs typeface="Times New Roman" pitchFamily="18" charset="0"/>
            </a:endParaRPr>
          </a:p>
        </p:txBody>
      </p:sp>
      <p:sp>
        <p:nvSpPr>
          <p:cNvPr id="5" name="Rectangle 4"/>
          <p:cNvSpPr/>
          <p:nvPr/>
        </p:nvSpPr>
        <p:spPr>
          <a:xfrm>
            <a:off x="214282" y="3688067"/>
            <a:ext cx="8643998" cy="1338828"/>
          </a:xfrm>
          <a:prstGeom prst="rect">
            <a:avLst/>
          </a:prstGeom>
          <a:solidFill>
            <a:schemeClr val="accent2">
              <a:lumMod val="60000"/>
              <a:lumOff val="40000"/>
            </a:schemeClr>
          </a:solidFill>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pPr>
            <a:r>
              <a:rPr lang="en-US" b="1" dirty="0" smtClean="0">
                <a:latin typeface="Times New Roman" pitchFamily="18" charset="0"/>
                <a:cs typeface="Times New Roman" pitchFamily="18" charset="0"/>
              </a:rPr>
              <a:t>Many beginning science writers have to write,  for the first time,  a standard paper,  whose format,  structure,  content  and  style  are  completely  different  from  a  descriptive  or  narrative newspaper article.  </a:t>
            </a:r>
          </a:p>
        </p:txBody>
      </p:sp>
      <p:sp>
        <p:nvSpPr>
          <p:cNvPr id="6" name="Rectangle 5"/>
          <p:cNvSpPr/>
          <p:nvPr/>
        </p:nvSpPr>
        <p:spPr>
          <a:xfrm>
            <a:off x="3286116" y="139463"/>
            <a:ext cx="2689839" cy="646331"/>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algn="ctr" fontAlgn="base"/>
            <a:r>
              <a:rPr lang="fr-FR" sz="3600" b="1" dirty="0" smtClean="0">
                <a:latin typeface="Times New Roman" pitchFamily="18" charset="0"/>
                <a:cs typeface="Times New Roman" pitchFamily="18" charset="0"/>
              </a:rPr>
              <a:t>Introduction</a:t>
            </a:r>
            <a:endParaRPr lang="fr-FR" sz="3600" b="1" dirty="0">
              <a:latin typeface="Times New Roman" pitchFamily="18" charset="0"/>
              <a:cs typeface="Times New Roman" pitchFamily="18" charset="0"/>
            </a:endParaRPr>
          </a:p>
        </p:txBody>
      </p:sp>
      <p:sp>
        <p:nvSpPr>
          <p:cNvPr id="7" name="Rectangle 6"/>
          <p:cNvSpPr/>
          <p:nvPr/>
        </p:nvSpPr>
        <p:spPr>
          <a:xfrm>
            <a:off x="214282" y="5286388"/>
            <a:ext cx="8715436" cy="923330"/>
          </a:xfrm>
          <a:prstGeom prst="rect">
            <a:avLst/>
          </a:prstGeom>
          <a:solidFill>
            <a:srgbClr val="FF7C80"/>
          </a:solidFill>
        </p:spPr>
        <p:txBody>
          <a:bodyPr wrap="square">
            <a:spAutoFit/>
          </a:bodyPr>
          <a:lstStyle/>
          <a:p>
            <a:pPr algn="just">
              <a:lnSpc>
                <a:spcPct val="150000"/>
              </a:lnSpc>
            </a:pPr>
            <a:r>
              <a:rPr lang="en-US" b="1" dirty="0" smtClean="0">
                <a:latin typeface="Times New Roman" pitchFamily="18" charset="0"/>
                <a:cs typeface="Times New Roman" pitchFamily="18" charset="0"/>
              </a:rPr>
              <a:t>In our  presentation we want to instruct the young scientists how to manage the strategies of writing a scientific research article or a paper.</a:t>
            </a:r>
            <a:endParaRPr lang="fr-FR" b="1"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76" y="751344"/>
            <a:ext cx="8858280" cy="5078313"/>
          </a:xfrm>
          <a:prstGeom prst="rect">
            <a:avLst/>
          </a:prstGeom>
        </p:spPr>
        <p:txBody>
          <a:bodyPr wrap="square">
            <a:spAutoFit/>
          </a:bodyPr>
          <a:lstStyle/>
          <a:p>
            <a:pPr algn="just">
              <a:lnSpc>
                <a:spcPct val="150000"/>
              </a:lnSpc>
            </a:pPr>
            <a:r>
              <a:rPr lang="en-US" b="1" dirty="0" smtClean="0">
                <a:latin typeface="Times New Roman" pitchFamily="18" charset="0"/>
                <a:cs typeface="Times New Roman" pitchFamily="18" charset="0"/>
              </a:rPr>
              <a:t>(1)  Axes. A graph consists of a horizontal axis and a vertical axis. The independent  variable  (what’s changed) are  plotted  on  the  horizontal  axis  (bottom  line)  and  values of the dependent  variable (the effect or the  outcome you measured) are plotted on the vertical  axis (up and down line). </a:t>
            </a:r>
          </a:p>
          <a:p>
            <a:pPr algn="just">
              <a:lnSpc>
                <a:spcPct val="150000"/>
              </a:lnSpc>
            </a:pPr>
            <a:endParaRPr lang="en-US" b="1" dirty="0" smtClean="0">
              <a:latin typeface="Times New Roman" pitchFamily="18" charset="0"/>
              <a:cs typeface="Times New Roman" pitchFamily="18" charset="0"/>
            </a:endParaRPr>
          </a:p>
          <a:p>
            <a:pPr marL="342900" indent="-342900" algn="just">
              <a:lnSpc>
                <a:spcPct val="150000"/>
              </a:lnSpc>
              <a:buAutoNum type="arabicParenBoth" startAt="2"/>
            </a:pPr>
            <a:r>
              <a:rPr lang="en-US" b="1" dirty="0" smtClean="0">
                <a:latin typeface="Times New Roman" pitchFamily="18" charset="0"/>
                <a:cs typeface="Times New Roman" pitchFamily="18" charset="0"/>
              </a:rPr>
              <a:t>Labels. Both axes should be clearly </a:t>
            </a:r>
            <a:r>
              <a:rPr lang="en-US" b="1" dirty="0" err="1" smtClean="0">
                <a:latin typeface="Times New Roman" pitchFamily="18" charset="0"/>
                <a:cs typeface="Times New Roman" pitchFamily="18" charset="0"/>
              </a:rPr>
              <a:t>labelled</a:t>
            </a:r>
            <a:r>
              <a:rPr lang="en-US" b="1" dirty="0" smtClean="0">
                <a:latin typeface="Times New Roman" pitchFamily="18" charset="0"/>
                <a:cs typeface="Times New Roman" pitchFamily="18" charset="0"/>
              </a:rPr>
              <a:t> and include units  of measure. </a:t>
            </a:r>
          </a:p>
          <a:p>
            <a:pPr marL="342900" indent="-342900" algn="just">
              <a:lnSpc>
                <a:spcPct val="150000"/>
              </a:lnSpc>
            </a:pPr>
            <a:endParaRPr lang="en-US" b="1" dirty="0" smtClean="0">
              <a:latin typeface="Times New Roman" pitchFamily="18" charset="0"/>
              <a:cs typeface="Times New Roman" pitchFamily="18" charset="0"/>
            </a:endParaRPr>
          </a:p>
          <a:p>
            <a:pPr marL="342900" indent="-342900" algn="just">
              <a:lnSpc>
                <a:spcPct val="150000"/>
              </a:lnSpc>
              <a:buAutoNum type="arabicParenBoth" startAt="3"/>
            </a:pPr>
            <a:r>
              <a:rPr lang="en-US" b="1" dirty="0" smtClean="0">
                <a:latin typeface="Times New Roman" pitchFamily="18" charset="0"/>
                <a:cs typeface="Times New Roman" pitchFamily="18" charset="0"/>
              </a:rPr>
              <a:t>Figure Caption.  There should be a figure caption below the graph that briefly describes the  information  in  the  figure.   </a:t>
            </a:r>
          </a:p>
          <a:p>
            <a:pPr marL="342900" indent="-342900" algn="just">
              <a:lnSpc>
                <a:spcPct val="150000"/>
              </a:lnSpc>
              <a:buFont typeface="Wingdings" pitchFamily="2" charset="2"/>
              <a:buChar char="Ø"/>
            </a:pPr>
            <a:r>
              <a:rPr lang="en-US" b="1" dirty="0" smtClean="0">
                <a:latin typeface="Times New Roman" pitchFamily="18" charset="0"/>
                <a:cs typeface="Times New Roman" pitchFamily="18" charset="0"/>
              </a:rPr>
              <a:t>      It  should  be clear, concise, and informative. </a:t>
            </a:r>
          </a:p>
          <a:p>
            <a:pPr marL="342900" indent="-342900" algn="just">
              <a:lnSpc>
                <a:spcPct val="150000"/>
              </a:lnSpc>
              <a:buFont typeface="Wingdings" pitchFamily="2" charset="2"/>
              <a:buChar char="Ø"/>
            </a:pPr>
            <a:r>
              <a:rPr lang="en-US" b="1" dirty="0" smtClean="0">
                <a:latin typeface="Times New Roman" pitchFamily="18" charset="0"/>
                <a:cs typeface="Times New Roman" pitchFamily="18" charset="0"/>
              </a:rPr>
              <a:t>     The  figure  caption should be  understandable  </a:t>
            </a:r>
          </a:p>
          <a:p>
            <a:pPr marL="342900" indent="-342900" algn="just">
              <a:lnSpc>
                <a:spcPct val="150000"/>
              </a:lnSpc>
              <a:buFont typeface="Wingdings" pitchFamily="2" charset="2"/>
              <a:buChar char="Ø"/>
            </a:pPr>
            <a:r>
              <a:rPr lang="en-US" b="1" dirty="0" smtClean="0">
                <a:latin typeface="Times New Roman" pitchFamily="18" charset="0"/>
                <a:cs typeface="Times New Roman" pitchFamily="18" charset="0"/>
              </a:rPr>
              <a:t>      Figures are numbered in order  they  appear in the text.</a:t>
            </a:r>
            <a:endParaRPr lang="fr-FR" b="1"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214422"/>
            <a:ext cx="9144000" cy="1477328"/>
          </a:xfrm>
          <a:prstGeom prst="rect">
            <a:avLst/>
          </a:prstGeom>
        </p:spPr>
        <p:txBody>
          <a:bodyPr wrap="square">
            <a:spAutoFit/>
          </a:bodyPr>
          <a:lstStyle/>
          <a:p>
            <a:pPr algn="just"/>
            <a:r>
              <a:rPr lang="en-US" b="1" dirty="0" smtClean="0">
                <a:latin typeface="Times New Roman" pitchFamily="18" charset="0"/>
                <a:cs typeface="Times New Roman" pitchFamily="18" charset="0"/>
              </a:rPr>
              <a:t>In contrast to  figures,  tables allow precise numerical presentation of data. As with  figures, they should be concise and organized . </a:t>
            </a:r>
          </a:p>
          <a:p>
            <a:pPr algn="just"/>
            <a:endParaRPr lang="en-US" b="1" dirty="0" smtClean="0">
              <a:latin typeface="Times New Roman" pitchFamily="18" charset="0"/>
              <a:cs typeface="Times New Roman" pitchFamily="18" charset="0"/>
            </a:endParaRPr>
          </a:p>
          <a:p>
            <a:pPr marL="342900" indent="-342900" algn="just">
              <a:buAutoNum type="arabicParenBoth"/>
            </a:pPr>
            <a:r>
              <a:rPr lang="en-US" b="1" dirty="0" smtClean="0">
                <a:latin typeface="Times New Roman" pitchFamily="18" charset="0"/>
                <a:cs typeface="Times New Roman" pitchFamily="18" charset="0"/>
              </a:rPr>
              <a:t>Title. Tables are numbered in order they appear in the text. The title briefly describes the information presented in the table and is presented at the top of  the table. </a:t>
            </a:r>
          </a:p>
        </p:txBody>
      </p:sp>
      <p:sp>
        <p:nvSpPr>
          <p:cNvPr id="5" name="Rectangle 4"/>
          <p:cNvSpPr/>
          <p:nvPr/>
        </p:nvSpPr>
        <p:spPr>
          <a:xfrm>
            <a:off x="214282" y="214290"/>
            <a:ext cx="1257780" cy="523220"/>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en-US" sz="2800" b="1" dirty="0" smtClean="0">
                <a:latin typeface="Times New Roman" pitchFamily="18" charset="0"/>
                <a:cs typeface="Times New Roman" pitchFamily="18" charset="0"/>
              </a:rPr>
              <a:t>Tables </a:t>
            </a:r>
          </a:p>
        </p:txBody>
      </p:sp>
      <p:pic>
        <p:nvPicPr>
          <p:cNvPr id="2050" name="Picture 2"/>
          <p:cNvPicPr>
            <a:picLocks noChangeAspect="1" noChangeArrowheads="1"/>
          </p:cNvPicPr>
          <p:nvPr/>
        </p:nvPicPr>
        <p:blipFill>
          <a:blip r:embed="rId2">
            <a:lum bright="-10000" contrast="40000"/>
          </a:blip>
          <a:srcRect l="34590" t="44922" r="18741" b="30664"/>
          <a:stretch>
            <a:fillRect/>
          </a:stretch>
        </p:blipFill>
        <p:spPr bwMode="auto">
          <a:xfrm>
            <a:off x="0" y="3214686"/>
            <a:ext cx="9144000" cy="2428892"/>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44" y="168686"/>
            <a:ext cx="8858280" cy="3831818"/>
          </a:xfrm>
          <a:prstGeom prst="rect">
            <a:avLst/>
          </a:prstGeom>
        </p:spPr>
        <p:txBody>
          <a:bodyPr wrap="square">
            <a:spAutoFit/>
          </a:bodyPr>
          <a:lstStyle/>
          <a:p>
            <a:pPr algn="ctr">
              <a:lnSpc>
                <a:spcPct val="150000"/>
              </a:lnSpc>
            </a:pPr>
            <a:r>
              <a:rPr lang="en-US" b="1" dirty="0" smtClean="0">
                <a:solidFill>
                  <a:srgbClr val="FF0000"/>
                </a:solidFill>
                <a:latin typeface="Times New Roman" pitchFamily="18" charset="0"/>
                <a:cs typeface="Times New Roman" pitchFamily="18" charset="0"/>
              </a:rPr>
              <a:t>Why a Scientific Format?</a:t>
            </a:r>
          </a:p>
          <a:p>
            <a:pPr>
              <a:lnSpc>
                <a:spcPct val="150000"/>
              </a:lnSpc>
            </a:pPr>
            <a:endParaRPr lang="en-US" b="1" dirty="0" smtClean="0">
              <a:latin typeface="Times New Roman" pitchFamily="18" charset="0"/>
              <a:cs typeface="Times New Roman" pitchFamily="18" charset="0"/>
            </a:endParaRPr>
          </a:p>
          <a:p>
            <a:pPr>
              <a:lnSpc>
                <a:spcPct val="150000"/>
              </a:lnSpc>
            </a:pPr>
            <a:r>
              <a:rPr lang="en-US" b="1" dirty="0" smtClean="0">
                <a:latin typeface="Times New Roman" pitchFamily="18" charset="0"/>
                <a:cs typeface="Times New Roman" pitchFamily="18" charset="0"/>
              </a:rPr>
              <a:t>● It enables an effective communication of scientific findings to a broad community of scientists in a uniform manner.</a:t>
            </a:r>
          </a:p>
          <a:p>
            <a:pPr>
              <a:lnSpc>
                <a:spcPct val="150000"/>
              </a:lnSpc>
            </a:pPr>
            <a:endParaRPr lang="en-US" b="1" dirty="0" smtClean="0">
              <a:latin typeface="Times New Roman" pitchFamily="18" charset="0"/>
              <a:cs typeface="Times New Roman" pitchFamily="18" charset="0"/>
            </a:endParaRPr>
          </a:p>
          <a:p>
            <a:pPr algn="just">
              <a:lnSpc>
                <a:spcPct val="150000"/>
              </a:lnSpc>
            </a:pPr>
            <a:r>
              <a:rPr lang="en-US" b="1" dirty="0" smtClean="0">
                <a:latin typeface="Times New Roman" pitchFamily="18" charset="0"/>
                <a:cs typeface="Times New Roman" pitchFamily="18" charset="0"/>
              </a:rPr>
              <a:t>●  It  allows the papers  to be read at several levels. For instance, many people read titles to  find out what is available on a subject. Others may read only titles and abstracts to get a rough idea what  are  the articles  about. And only those who are  deeper  interested in research results may decide to read the whole text.</a:t>
            </a:r>
            <a:endParaRPr lang="fr-FR" b="1" dirty="0">
              <a:latin typeface="Times New Roman" pitchFamily="18" charset="0"/>
              <a:cs typeface="Times New Roman" pitchFamily="18" charset="0"/>
            </a:endParaRPr>
          </a:p>
        </p:txBody>
      </p:sp>
      <p:sp>
        <p:nvSpPr>
          <p:cNvPr id="5" name="Rectangle 4"/>
          <p:cNvSpPr/>
          <p:nvPr/>
        </p:nvSpPr>
        <p:spPr>
          <a:xfrm>
            <a:off x="142844" y="4143380"/>
            <a:ext cx="8858312" cy="258532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50000"/>
              </a:lnSpc>
            </a:pPr>
            <a:r>
              <a:rPr lang="en-US" b="1" dirty="0" smtClean="0">
                <a:latin typeface="Times New Roman" pitchFamily="18" charset="0"/>
                <a:cs typeface="Times New Roman" pitchFamily="18" charset="0"/>
              </a:rPr>
              <a:t>A scientific paper must  fulfill two objectives. First, it must accurately describe the procedures  that were  followed and  the results that  were obtained. </a:t>
            </a:r>
          </a:p>
          <a:p>
            <a:pPr algn="just">
              <a:lnSpc>
                <a:spcPct val="150000"/>
              </a:lnSpc>
            </a:pPr>
            <a:endParaRPr lang="en-US" b="1" dirty="0" smtClean="0">
              <a:latin typeface="Times New Roman" pitchFamily="18" charset="0"/>
              <a:cs typeface="Times New Roman" pitchFamily="18" charset="0"/>
            </a:endParaRPr>
          </a:p>
          <a:p>
            <a:pPr algn="just">
              <a:lnSpc>
                <a:spcPct val="150000"/>
              </a:lnSpc>
            </a:pPr>
            <a:r>
              <a:rPr lang="en-US" b="1" dirty="0" smtClean="0">
                <a:latin typeface="Times New Roman" pitchFamily="18" charset="0"/>
                <a:cs typeface="Times New Roman" pitchFamily="18" charset="0"/>
              </a:rPr>
              <a:t>Second, it must  place these results in perspective by relating  them  to  the  existing  state  of knowledge and by interpreting  their significance for future  study.</a:t>
            </a:r>
          </a:p>
          <a:p>
            <a:pPr algn="just">
              <a:lnSpc>
                <a:spcPct val="150000"/>
              </a:lnSpc>
            </a:pPr>
            <a:endParaRPr lang="fr-FR" b="1"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1500174"/>
            <a:ext cx="8429684" cy="3323987"/>
          </a:xfrm>
          <a:prstGeom prst="rect">
            <a:avLst/>
          </a:prstGeom>
        </p:spPr>
        <p:txBody>
          <a:bodyPr wrap="square">
            <a:spAutoFit/>
          </a:bodyPr>
          <a:lstStyle/>
          <a:p>
            <a:pPr algn="just">
              <a:lnSpc>
                <a:spcPct val="150000"/>
              </a:lnSpc>
            </a:pPr>
            <a:r>
              <a:rPr lang="en-US" sz="2000" b="1" dirty="0" smtClean="0">
                <a:latin typeface="Times New Roman" pitchFamily="18" charset="0"/>
                <a:cs typeface="Times New Roman" pitchFamily="18" charset="0"/>
              </a:rPr>
              <a:t>          Most  scientific  research  papers  are  subdivided  into  the  following  sections:  </a:t>
            </a:r>
            <a:r>
              <a:rPr lang="en-US" sz="2000" b="1" dirty="0" smtClean="0">
                <a:solidFill>
                  <a:srgbClr val="FF0000"/>
                </a:solidFill>
                <a:latin typeface="Times New Roman" pitchFamily="18" charset="0"/>
                <a:cs typeface="Times New Roman" pitchFamily="18" charset="0"/>
              </a:rPr>
              <a:t>Title</a:t>
            </a:r>
            <a:r>
              <a:rPr lang="en-US" sz="2000" b="1" dirty="0" smtClean="0">
                <a:latin typeface="Times New Roman" pitchFamily="18" charset="0"/>
                <a:cs typeface="Times New Roman" pitchFamily="18" charset="0"/>
              </a:rPr>
              <a:t>,  Author’s Name  and  Institutional  Affiliation,  </a:t>
            </a:r>
            <a:r>
              <a:rPr lang="en-US" sz="2000" b="1" dirty="0" smtClean="0">
                <a:solidFill>
                  <a:srgbClr val="FF0000"/>
                </a:solidFill>
                <a:latin typeface="Times New Roman" pitchFamily="18" charset="0"/>
                <a:cs typeface="Times New Roman" pitchFamily="18" charset="0"/>
              </a:rPr>
              <a:t>Abstract</a:t>
            </a:r>
            <a:r>
              <a:rPr lang="en-US" sz="2000" b="1" dirty="0" smtClean="0">
                <a:latin typeface="Times New Roman" pitchFamily="18" charset="0"/>
                <a:cs typeface="Times New Roman" pitchFamily="18" charset="0"/>
              </a:rPr>
              <a:t>,  </a:t>
            </a:r>
            <a:r>
              <a:rPr lang="en-US" sz="2000" b="1" dirty="0" smtClean="0">
                <a:solidFill>
                  <a:srgbClr val="FF0000"/>
                </a:solidFill>
                <a:latin typeface="Times New Roman" pitchFamily="18" charset="0"/>
                <a:cs typeface="Times New Roman" pitchFamily="18" charset="0"/>
              </a:rPr>
              <a:t>Introduction</a:t>
            </a:r>
            <a:r>
              <a:rPr lang="en-US" sz="2000" b="1" dirty="0" smtClean="0">
                <a:latin typeface="Times New Roman" pitchFamily="18" charset="0"/>
                <a:cs typeface="Times New Roman" pitchFamily="18" charset="0"/>
              </a:rPr>
              <a:t>, </a:t>
            </a:r>
            <a:r>
              <a:rPr lang="en-US" sz="2000" b="1" dirty="0" smtClean="0">
                <a:solidFill>
                  <a:srgbClr val="FF0000"/>
                </a:solidFill>
                <a:latin typeface="Times New Roman" pitchFamily="18" charset="0"/>
                <a:cs typeface="Times New Roman" pitchFamily="18" charset="0"/>
              </a:rPr>
              <a:t>Material and Methods</a:t>
            </a:r>
            <a:r>
              <a:rPr lang="en-US" sz="2000" b="1" dirty="0" smtClean="0">
                <a:latin typeface="Times New Roman" pitchFamily="18" charset="0"/>
                <a:cs typeface="Times New Roman" pitchFamily="18" charset="0"/>
              </a:rPr>
              <a:t>, </a:t>
            </a:r>
            <a:r>
              <a:rPr lang="en-US" sz="2000" b="1" dirty="0" smtClean="0">
                <a:solidFill>
                  <a:srgbClr val="FF0000"/>
                </a:solidFill>
                <a:latin typeface="Times New Roman" pitchFamily="18" charset="0"/>
                <a:cs typeface="Times New Roman" pitchFamily="18" charset="0"/>
              </a:rPr>
              <a:t>Results, Discussion</a:t>
            </a:r>
            <a:r>
              <a:rPr lang="en-US" sz="2000" b="1" dirty="0" smtClean="0">
                <a:latin typeface="Times New Roman" pitchFamily="18" charset="0"/>
                <a:cs typeface="Times New Roman" pitchFamily="18" charset="0"/>
              </a:rPr>
              <a:t>, </a:t>
            </a:r>
            <a:r>
              <a:rPr lang="en-US" sz="2000" b="1" dirty="0" smtClean="0">
                <a:solidFill>
                  <a:srgbClr val="FF0000"/>
                </a:solidFill>
                <a:latin typeface="Times New Roman" pitchFamily="18" charset="0"/>
                <a:cs typeface="Times New Roman" pitchFamily="18" charset="0"/>
              </a:rPr>
              <a:t>Conclusion</a:t>
            </a:r>
            <a:r>
              <a:rPr lang="en-US" sz="2000" b="1" dirty="0" smtClean="0">
                <a:latin typeface="Times New Roman" pitchFamily="18" charset="0"/>
                <a:cs typeface="Times New Roman" pitchFamily="18" charset="0"/>
              </a:rPr>
              <a:t>,   Acknowledgements,  and  References  (Literature  cited). </a:t>
            </a:r>
          </a:p>
          <a:p>
            <a:pPr algn="just">
              <a:lnSpc>
                <a:spcPct val="150000"/>
              </a:lnSpc>
            </a:pPr>
            <a:r>
              <a:rPr lang="en-US" sz="2000" b="1" dirty="0" smtClean="0">
                <a:latin typeface="Times New Roman" pitchFamily="18" charset="0"/>
                <a:cs typeface="Times New Roman" pitchFamily="18" charset="0"/>
              </a:rPr>
              <a:t> Editorial  board  of  each journal provides detailed  Instructions  to/for  Authors specifying the required format, spacing, capitalization, </a:t>
            </a:r>
            <a:r>
              <a:rPr lang="en-US" sz="2000" b="1" dirty="0" err="1" smtClean="0">
                <a:latin typeface="Times New Roman" pitchFamily="18" charset="0"/>
                <a:cs typeface="Times New Roman" pitchFamily="18" charset="0"/>
              </a:rPr>
              <a:t>centring</a:t>
            </a:r>
            <a:r>
              <a:rPr lang="en-US" sz="2000" b="1" dirty="0" smtClean="0">
                <a:latin typeface="Times New Roman" pitchFamily="18" charset="0"/>
                <a:cs typeface="Times New Roman" pitchFamily="18" charset="0"/>
              </a:rPr>
              <a:t>, etc. </a:t>
            </a:r>
            <a:endParaRPr lang="fr-FR" sz="2000" b="1" dirty="0">
              <a:latin typeface="Times New Roman" pitchFamily="18" charset="0"/>
              <a:cs typeface="Times New Roman" pitchFamily="18" charset="0"/>
            </a:endParaRPr>
          </a:p>
        </p:txBody>
      </p:sp>
      <p:sp>
        <p:nvSpPr>
          <p:cNvPr id="5" name="Rectangle 4"/>
          <p:cNvSpPr/>
          <p:nvPr/>
        </p:nvSpPr>
        <p:spPr>
          <a:xfrm>
            <a:off x="2277218" y="343895"/>
            <a:ext cx="4652236" cy="584775"/>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en-US" sz="3200" b="1" dirty="0" smtClean="0">
                <a:latin typeface="Times New Roman" pitchFamily="18" charset="0"/>
                <a:cs typeface="Times New Roman" pitchFamily="18" charset="0"/>
              </a:rPr>
              <a:t>The Sections of the Paper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406" y="1214422"/>
            <a:ext cx="8929718" cy="2169825"/>
          </a:xfrm>
          <a:prstGeom prst="rect">
            <a:avLst/>
          </a:prstGeom>
        </p:spPr>
        <p:txBody>
          <a:bodyPr wrap="square">
            <a:spAutoFit/>
          </a:bodyPr>
          <a:lstStyle/>
          <a:p>
            <a:pPr algn="just">
              <a:lnSpc>
                <a:spcPct val="150000"/>
              </a:lnSpc>
            </a:pPr>
            <a:r>
              <a:rPr lang="en-US" b="1" dirty="0" smtClean="0">
                <a:latin typeface="Times New Roman" pitchFamily="18" charset="0"/>
                <a:cs typeface="Times New Roman" pitchFamily="18" charset="0"/>
              </a:rPr>
              <a:t>Each piece of scientific work should include a concise but descriptive title. While it is  important to be short and concise (essentially one sentence). The title should reflect  exactly what you did in your study. This is also your first shot at grabbing the reader’s attention. </a:t>
            </a:r>
          </a:p>
          <a:p>
            <a:pPr algn="just">
              <a:lnSpc>
                <a:spcPct val="150000"/>
              </a:lnSpc>
            </a:pPr>
            <a:endParaRPr lang="fr-FR" b="1" dirty="0">
              <a:latin typeface="Times New Roman" pitchFamily="18" charset="0"/>
              <a:cs typeface="Times New Roman" pitchFamily="18" charset="0"/>
            </a:endParaRPr>
          </a:p>
        </p:txBody>
      </p:sp>
      <p:sp>
        <p:nvSpPr>
          <p:cNvPr id="5" name="Rectangle 4"/>
          <p:cNvSpPr/>
          <p:nvPr/>
        </p:nvSpPr>
        <p:spPr>
          <a:xfrm>
            <a:off x="3071802" y="214290"/>
            <a:ext cx="2171230" cy="646331"/>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fr-FR" sz="3600" b="1" dirty="0" smtClean="0">
                <a:latin typeface="Times New Roman" pitchFamily="18" charset="0"/>
                <a:cs typeface="Times New Roman" pitchFamily="18" charset="0"/>
              </a:rPr>
              <a:t>1. Title</a:t>
            </a:r>
            <a:endParaRPr lang="fr-FR" sz="3600" b="1" dirty="0">
              <a:latin typeface="Times New Roman" pitchFamily="18" charset="0"/>
              <a:cs typeface="Times New Roman" pitchFamily="18" charset="0"/>
            </a:endParaRPr>
          </a:p>
        </p:txBody>
      </p:sp>
      <p:sp>
        <p:nvSpPr>
          <p:cNvPr id="6" name="Rectangle 5"/>
          <p:cNvSpPr/>
          <p:nvPr/>
        </p:nvSpPr>
        <p:spPr>
          <a:xfrm>
            <a:off x="214282" y="4263948"/>
            <a:ext cx="8358246" cy="2308324"/>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n-US" sz="2400" b="1" dirty="0" smtClean="0">
                <a:solidFill>
                  <a:srgbClr val="FF0000"/>
                </a:solidFill>
                <a:latin typeface="Times New Roman" pitchFamily="18" charset="0"/>
                <a:cs typeface="Times New Roman" pitchFamily="18" charset="0"/>
              </a:rPr>
              <a:t>Less descriptive  title:</a:t>
            </a:r>
          </a:p>
          <a:p>
            <a:pPr algn="just"/>
            <a:r>
              <a:rPr lang="en-US" sz="2400" b="1" dirty="0" smtClean="0">
                <a:latin typeface="Times New Roman" pitchFamily="18" charset="0"/>
                <a:cs typeface="Times New Roman" pitchFamily="18" charset="0"/>
              </a:rPr>
              <a:t>Migrating Whales and Electromagnetic Fields </a:t>
            </a:r>
          </a:p>
          <a:p>
            <a:pPr algn="just"/>
            <a:r>
              <a:rPr lang="en-US" sz="2400" b="1" dirty="0" smtClean="0">
                <a:latin typeface="Times New Roman" pitchFamily="18" charset="0"/>
                <a:cs typeface="Times New Roman" pitchFamily="18" charset="0"/>
              </a:rPr>
              <a:t>Exercise and Heart Rate</a:t>
            </a:r>
          </a:p>
          <a:p>
            <a:pPr algn="just"/>
            <a:r>
              <a:rPr lang="en-US" sz="2400" b="1" dirty="0" smtClean="0">
                <a:solidFill>
                  <a:srgbClr val="FF0000"/>
                </a:solidFill>
                <a:latin typeface="Times New Roman" pitchFamily="18" charset="0"/>
                <a:cs typeface="Times New Roman" pitchFamily="18" charset="0"/>
              </a:rPr>
              <a:t>Preferred title:</a:t>
            </a:r>
          </a:p>
          <a:p>
            <a:pPr algn="just"/>
            <a:r>
              <a:rPr lang="en-US" sz="2400" b="1" dirty="0" smtClean="0">
                <a:latin typeface="Times New Roman" pitchFamily="18" charset="0"/>
                <a:cs typeface="Times New Roman" pitchFamily="18" charset="0"/>
              </a:rPr>
              <a:t>The Effect of Electromagnetic Fields on Migrating Whales</a:t>
            </a:r>
          </a:p>
          <a:p>
            <a:pPr algn="just"/>
            <a:r>
              <a:rPr lang="en-US" sz="2400" b="1" dirty="0" smtClean="0">
                <a:latin typeface="Times New Roman" pitchFamily="18" charset="0"/>
                <a:cs typeface="Times New Roman" pitchFamily="18" charset="0"/>
              </a:rPr>
              <a:t>The Effect of Exercise on Heart Rate</a:t>
            </a:r>
            <a:endParaRPr lang="fr-FR" sz="2400" b="1" dirty="0">
              <a:latin typeface="Times New Roman" pitchFamily="18" charset="0"/>
              <a:cs typeface="Times New Roman" pitchFamily="18" charset="0"/>
            </a:endParaRPr>
          </a:p>
        </p:txBody>
      </p:sp>
      <p:sp>
        <p:nvSpPr>
          <p:cNvPr id="7" name="Rectangle 6"/>
          <p:cNvSpPr/>
          <p:nvPr/>
        </p:nvSpPr>
        <p:spPr>
          <a:xfrm>
            <a:off x="214282" y="3000372"/>
            <a:ext cx="5838458" cy="461665"/>
          </a:xfrm>
          <a:prstGeom prst="rect">
            <a:avLst/>
          </a:prstGeom>
          <a:solidFill>
            <a:schemeClr val="accent6">
              <a:lumMod val="60000"/>
              <a:lumOff val="40000"/>
            </a:schemeClr>
          </a:solidFill>
        </p:spPr>
        <p:txBody>
          <a:bodyPr wrap="none">
            <a:spAutoFit/>
          </a:bodyPr>
          <a:lstStyle/>
          <a:p>
            <a:pPr marL="342900" lvl="0" indent="-342900" fontAlgn="base">
              <a:spcBef>
                <a:spcPct val="20000"/>
              </a:spcBef>
              <a:spcAft>
                <a:spcPct val="0"/>
              </a:spcAft>
            </a:pPr>
            <a:r>
              <a:rPr lang="en-US" sz="2400" b="1" kern="0" dirty="0" smtClean="0">
                <a:solidFill>
                  <a:srgbClr val="000000"/>
                </a:solidFill>
                <a:latin typeface="Times New Roman" pitchFamily="18" charset="0"/>
                <a:cs typeface="Times New Roman" pitchFamily="18" charset="0"/>
              </a:rPr>
              <a:t>Note: Do not use abbreviations and jargon </a:t>
            </a:r>
          </a:p>
        </p:txBody>
      </p:sp>
      <p:sp>
        <p:nvSpPr>
          <p:cNvPr id="8" name="Rectangle 7"/>
          <p:cNvSpPr/>
          <p:nvPr/>
        </p:nvSpPr>
        <p:spPr>
          <a:xfrm>
            <a:off x="3357554" y="3643314"/>
            <a:ext cx="1978427" cy="523220"/>
          </a:xfrm>
          <a:prstGeom prst="rect">
            <a:avLst/>
          </a:prstGeom>
        </p:spPr>
        <p:txBody>
          <a:bodyPr wrap="none">
            <a:spAutoFit/>
          </a:bodyPr>
          <a:lstStyle/>
          <a:p>
            <a:r>
              <a:rPr lang="fr-FR" sz="2800" b="1" dirty="0" smtClean="0">
                <a:latin typeface="Times New Roman" pitchFamily="18" charset="0"/>
                <a:cs typeface="Times New Roman" pitchFamily="18" charset="0"/>
              </a:rPr>
              <a:t>EXAMPLE</a:t>
            </a:r>
            <a:endParaRPr lang="fr-FR" sz="2800" b="1"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1785926"/>
            <a:ext cx="8643998" cy="2308324"/>
          </a:xfrm>
          <a:prstGeom prst="rect">
            <a:avLst/>
          </a:prstGeom>
        </p:spPr>
        <p:txBody>
          <a:bodyPr wrap="square">
            <a:spAutoFit/>
          </a:bodyPr>
          <a:lstStyle/>
          <a:p>
            <a:pPr algn="just">
              <a:lnSpc>
                <a:spcPct val="200000"/>
              </a:lnSpc>
            </a:pPr>
            <a:r>
              <a:rPr lang="en-US" b="1" dirty="0" smtClean="0">
                <a:latin typeface="Times New Roman" pitchFamily="18" charset="0"/>
                <a:cs typeface="Times New Roman" pitchFamily="18" charset="0"/>
              </a:rPr>
              <a:t>Example  1  -  “Photosynthesis”  </a:t>
            </a:r>
            <a:r>
              <a:rPr lang="en-US" b="1" dirty="0" smtClean="0">
                <a:solidFill>
                  <a:srgbClr val="FF0000"/>
                </a:solidFill>
                <a:latin typeface="Times New Roman" pitchFamily="18" charset="0"/>
                <a:cs typeface="Times New Roman" pitchFamily="18" charset="0"/>
              </a:rPr>
              <a:t>This  doesn’t  tell  the  reader  much  about  the  paper. </a:t>
            </a:r>
            <a:r>
              <a:rPr lang="en-US" b="1" dirty="0" smtClean="0">
                <a:latin typeface="Times New Roman" pitchFamily="18" charset="0"/>
                <a:cs typeface="Times New Roman" pitchFamily="18" charset="0"/>
              </a:rPr>
              <a:t>Instead   “The  effect  of  differing  light  wave lengths  on  the  rate  of  photosynthesis  on  the common garden pea plant  (</a:t>
            </a:r>
            <a:r>
              <a:rPr lang="en-US" b="1" dirty="0" err="1" smtClean="0">
                <a:latin typeface="Times New Roman" pitchFamily="18" charset="0"/>
                <a:cs typeface="Times New Roman" pitchFamily="18" charset="0"/>
              </a:rPr>
              <a:t>Pisum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sativum</a:t>
            </a:r>
            <a:r>
              <a:rPr lang="en-US" b="1" dirty="0" smtClean="0">
                <a:latin typeface="Times New Roman" pitchFamily="18" charset="0"/>
                <a:cs typeface="Times New Roman" pitchFamily="18" charset="0"/>
              </a:rPr>
              <a:t>)” This tells the reader what is in the paper.</a:t>
            </a:r>
            <a:endParaRPr lang="fr-FR" b="1"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470" y="642918"/>
            <a:ext cx="9001124" cy="6186309"/>
          </a:xfrm>
          <a:prstGeom prst="rect">
            <a:avLst/>
          </a:prstGeom>
        </p:spPr>
        <p:txBody>
          <a:bodyPr wrap="square">
            <a:spAutoFit/>
          </a:bodyPr>
          <a:lstStyle/>
          <a:p>
            <a:pPr algn="just">
              <a:lnSpc>
                <a:spcPct val="200000"/>
              </a:lnSpc>
            </a:pPr>
            <a:r>
              <a:rPr lang="en-US" b="1" dirty="0" smtClean="0">
                <a:latin typeface="Times New Roman" pitchFamily="18" charset="0"/>
                <a:cs typeface="Times New Roman" pitchFamily="18" charset="0"/>
              </a:rPr>
              <a:t>The person who  makes larger contribution to the article  ( conception, design, analysis, interpretation ) and wrote the paper is generally listed as the </a:t>
            </a:r>
            <a:r>
              <a:rPr lang="en-US" b="1" dirty="0" smtClean="0">
                <a:solidFill>
                  <a:srgbClr val="FF0000"/>
                </a:solidFill>
                <a:latin typeface="Times New Roman" pitchFamily="18" charset="0"/>
                <a:cs typeface="Times New Roman" pitchFamily="18" charset="0"/>
              </a:rPr>
              <a:t>first author</a:t>
            </a:r>
            <a:r>
              <a:rPr lang="en-US" b="1" dirty="0" smtClean="0">
                <a:latin typeface="Times New Roman" pitchFamily="18" charset="0"/>
                <a:cs typeface="Times New Roman" pitchFamily="18" charset="0"/>
              </a:rPr>
              <a:t> of a research paper. Other people who substantially contributed to the work are also listed as authors. They all should be informed about it. </a:t>
            </a:r>
          </a:p>
          <a:p>
            <a:pPr algn="just">
              <a:lnSpc>
                <a:spcPct val="200000"/>
              </a:lnSpc>
            </a:pPr>
            <a:r>
              <a:rPr lang="en-US" b="1" dirty="0" smtClean="0">
                <a:solidFill>
                  <a:srgbClr val="FF0000"/>
                </a:solidFill>
                <a:latin typeface="Times New Roman" pitchFamily="18" charset="0"/>
                <a:cs typeface="Times New Roman" pitchFamily="18" charset="0"/>
              </a:rPr>
              <a:t>The corresponding author is :</a:t>
            </a:r>
          </a:p>
          <a:p>
            <a:pPr algn="just">
              <a:lnSpc>
                <a:spcPct val="200000"/>
              </a:lnSpc>
              <a:buFont typeface="Wingdings" pitchFamily="2" charset="2"/>
              <a:buChar char="ü"/>
            </a:pPr>
            <a:r>
              <a:rPr lang="en-US" b="1" dirty="0" smtClean="0">
                <a:latin typeface="Times New Roman" pitchFamily="18" charset="0"/>
                <a:cs typeface="Times New Roman" pitchFamily="18" charset="0"/>
              </a:rPr>
              <a:t>Responsible for the manuscript as it moves through the entire publication process.</a:t>
            </a:r>
          </a:p>
          <a:p>
            <a:pPr algn="just">
              <a:lnSpc>
                <a:spcPct val="200000"/>
              </a:lnSpc>
              <a:buFont typeface="Wingdings" pitchFamily="2" charset="2"/>
              <a:buChar char="ü"/>
            </a:pPr>
            <a:r>
              <a:rPr lang="en-US" b="1" dirty="0" smtClean="0">
                <a:latin typeface="Times New Roman" pitchFamily="18" charset="0"/>
                <a:cs typeface="Times New Roman" pitchFamily="18" charset="0"/>
              </a:rPr>
              <a:t>The point of contact for editors, readers, and outside researchers who have questions about the content of the paper .Often, the corresponding author  is also the last author, but she or he may be listed first or even in the middle  of the author list </a:t>
            </a:r>
          </a:p>
          <a:p>
            <a:pPr algn="just">
              <a:lnSpc>
                <a:spcPct val="200000"/>
              </a:lnSpc>
            </a:pPr>
            <a:r>
              <a:rPr lang="en-US" b="1" dirty="0" smtClean="0">
                <a:latin typeface="Times New Roman" pitchFamily="18" charset="0"/>
                <a:cs typeface="Times New Roman" pitchFamily="18" charset="0"/>
              </a:rPr>
              <a:t>Affiliation concerns the institution, the authors represent in public. </a:t>
            </a:r>
          </a:p>
          <a:p>
            <a:pPr algn="just">
              <a:lnSpc>
                <a:spcPct val="200000"/>
              </a:lnSpc>
            </a:pPr>
            <a:r>
              <a:rPr lang="en-US" b="1" dirty="0" smtClean="0">
                <a:latin typeface="Times New Roman" pitchFamily="18" charset="0"/>
                <a:cs typeface="Times New Roman" pitchFamily="18" charset="0"/>
              </a:rPr>
              <a:t>Do not include professional titles or academic degrees.</a:t>
            </a:r>
            <a:endParaRPr lang="fr-FR" b="1" dirty="0">
              <a:latin typeface="Times New Roman" pitchFamily="18" charset="0"/>
              <a:cs typeface="Times New Roman" pitchFamily="18" charset="0"/>
            </a:endParaRPr>
          </a:p>
        </p:txBody>
      </p:sp>
      <p:sp>
        <p:nvSpPr>
          <p:cNvPr id="5" name="Rectangle 4"/>
          <p:cNvSpPr/>
          <p:nvPr/>
        </p:nvSpPr>
        <p:spPr>
          <a:xfrm>
            <a:off x="1071538" y="142852"/>
            <a:ext cx="6858048" cy="461665"/>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pPr algn="ctr"/>
            <a:r>
              <a:rPr lang="en-US" b="1" dirty="0" smtClean="0">
                <a:latin typeface="Times New Roman" pitchFamily="18" charset="0"/>
                <a:cs typeface="Times New Roman" pitchFamily="18" charset="0"/>
              </a:rPr>
              <a:t>2. </a:t>
            </a:r>
            <a:r>
              <a:rPr lang="en-US" sz="2400" b="1" dirty="0" smtClean="0">
                <a:latin typeface="Times New Roman" pitchFamily="18" charset="0"/>
                <a:cs typeface="Times New Roman" pitchFamily="18" charset="0"/>
              </a:rPr>
              <a:t>Author's Name And Institutional Affiliation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000240"/>
            <a:ext cx="8929718" cy="3323987"/>
          </a:xfrm>
          <a:prstGeom prst="rect">
            <a:avLst/>
          </a:prstGeom>
        </p:spPr>
        <p:txBody>
          <a:bodyPr wrap="square">
            <a:spAutoFit/>
          </a:bodyPr>
          <a:lstStyle/>
          <a:p>
            <a:pPr algn="just">
              <a:lnSpc>
                <a:spcPct val="150000"/>
              </a:lnSpc>
            </a:pPr>
            <a:r>
              <a:rPr lang="en-US" sz="2000" b="1" dirty="0" smtClean="0">
                <a:latin typeface="Times New Roman" pitchFamily="18" charset="0"/>
                <a:cs typeface="Times New Roman" pitchFamily="18" charset="0"/>
              </a:rPr>
              <a:t>       The abstract  summarizes, usually in one paragraph and it appears after the title. However, it  is the  last section  that you will write because you need to know  the  results  of  your  experiment  and  important  conclusions  first .  </a:t>
            </a:r>
          </a:p>
          <a:p>
            <a:pPr algn="just">
              <a:lnSpc>
                <a:spcPct val="150000"/>
              </a:lnSpc>
            </a:pPr>
            <a:endParaRPr lang="en-US" sz="2000" b="1" dirty="0" smtClean="0">
              <a:latin typeface="Times New Roman" pitchFamily="18" charset="0"/>
              <a:cs typeface="Times New Roman" pitchFamily="18" charset="0"/>
            </a:endParaRPr>
          </a:p>
          <a:p>
            <a:pPr algn="just">
              <a:lnSpc>
                <a:spcPct val="150000"/>
              </a:lnSpc>
            </a:pPr>
            <a:r>
              <a:rPr lang="en-US" sz="2000" b="1" dirty="0" smtClean="0">
                <a:latin typeface="Times New Roman" pitchFamily="18" charset="0"/>
                <a:cs typeface="Times New Roman" pitchFamily="18" charset="0"/>
              </a:rPr>
              <a:t>       The abstract gives a general overview summarizing the purpose, methods, major findings and  conclusions.  Use  concise  sentences  reflecting  the  major  points  from  the laboratory.  </a:t>
            </a:r>
          </a:p>
        </p:txBody>
      </p:sp>
      <p:sp>
        <p:nvSpPr>
          <p:cNvPr id="5" name="Rectangle 4"/>
          <p:cNvSpPr/>
          <p:nvPr/>
        </p:nvSpPr>
        <p:spPr>
          <a:xfrm>
            <a:off x="3500430" y="714356"/>
            <a:ext cx="2100062" cy="584775"/>
          </a:xfrm>
          <a:prstGeom prst="rect">
            <a:avLst/>
          </a:prstGeom>
        </p:spPr>
        <p:style>
          <a:lnRef idx="1">
            <a:schemeClr val="accent2"/>
          </a:lnRef>
          <a:fillRef idx="3">
            <a:schemeClr val="accent2"/>
          </a:fillRef>
          <a:effectRef idx="2">
            <a:schemeClr val="accent2"/>
          </a:effectRef>
          <a:fontRef idx="minor">
            <a:schemeClr val="lt1"/>
          </a:fontRef>
        </p:style>
        <p:txBody>
          <a:bodyPr wrap="none">
            <a:spAutoFit/>
          </a:bodyPr>
          <a:lstStyle/>
          <a:p>
            <a:r>
              <a:rPr lang="fr-FR" sz="3200" b="1" dirty="0" smtClean="0">
                <a:latin typeface="Times New Roman" pitchFamily="18" charset="0"/>
                <a:cs typeface="Times New Roman" pitchFamily="18" charset="0"/>
              </a:rPr>
              <a:t>3. Abstract</a:t>
            </a:r>
            <a:endParaRPr lang="fr-FR" sz="32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438" y="1857364"/>
            <a:ext cx="8929718" cy="960328"/>
          </a:xfrm>
          <a:prstGeom prst="rect">
            <a:avLst/>
          </a:prstGeom>
          <a:solidFill>
            <a:schemeClr val="accent6">
              <a:lumMod val="20000"/>
              <a:lumOff val="80000"/>
            </a:schemeClr>
          </a:solidFill>
        </p:spPr>
        <p:txBody>
          <a:bodyPr wrap="square">
            <a:spAutoFit/>
          </a:bodyPr>
          <a:lstStyle/>
          <a:p>
            <a:pPr algn="just">
              <a:lnSpc>
                <a:spcPct val="150000"/>
              </a:lnSpc>
            </a:pPr>
            <a:r>
              <a:rPr lang="en-US" sz="2000" b="1" dirty="0" smtClean="0">
                <a:latin typeface="Times New Roman" pitchFamily="18" charset="0"/>
                <a:cs typeface="Times New Roman" pitchFamily="18" charset="0"/>
              </a:rPr>
              <a:t>1. State the purpose. What  was the purpose of the  laboratory?  That is,  why was the experiment done? </a:t>
            </a:r>
          </a:p>
        </p:txBody>
      </p:sp>
      <p:sp>
        <p:nvSpPr>
          <p:cNvPr id="6" name="Rectangle 5"/>
          <p:cNvSpPr/>
          <p:nvPr/>
        </p:nvSpPr>
        <p:spPr>
          <a:xfrm>
            <a:off x="71406" y="3071810"/>
            <a:ext cx="8929718" cy="3691844"/>
          </a:xfrm>
          <a:prstGeom prst="rect">
            <a:avLst/>
          </a:prstGeom>
          <a:solidFill>
            <a:schemeClr val="accent6">
              <a:lumMod val="60000"/>
              <a:lumOff val="40000"/>
            </a:schemeClr>
          </a:solidFill>
        </p:spPr>
        <p:txBody>
          <a:bodyPr wrap="square">
            <a:spAutoFit/>
          </a:bodyPr>
          <a:lstStyle/>
          <a:p>
            <a:pPr algn="just">
              <a:lnSpc>
                <a:spcPct val="200000"/>
              </a:lnSpc>
            </a:pPr>
            <a:r>
              <a:rPr lang="en-US" sz="2000" b="1" dirty="0" smtClean="0">
                <a:latin typeface="Times New Roman" pitchFamily="18" charset="0"/>
                <a:cs typeface="Times New Roman" pitchFamily="18" charset="0"/>
              </a:rPr>
              <a:t>2. Summarize the methods, including only the major methods used. (e. g. the number and type of patients involved, experimental animals, analytic methods, and key techniques used). If a well known  technique is used (e.g., gel electrophoresis), just state the name of the technique. </a:t>
            </a:r>
          </a:p>
          <a:p>
            <a:pPr algn="just">
              <a:lnSpc>
                <a:spcPct val="200000"/>
              </a:lnSpc>
            </a:pPr>
            <a:r>
              <a:rPr lang="en-US" sz="2000" b="1" dirty="0" smtClean="0">
                <a:latin typeface="Times New Roman" pitchFamily="18" charset="0"/>
                <a:cs typeface="Times New Roman" pitchFamily="18" charset="0"/>
              </a:rPr>
              <a:t>The details about the technique will follow in the materials and method section of the laboratory report. </a:t>
            </a:r>
          </a:p>
        </p:txBody>
      </p:sp>
      <p:sp>
        <p:nvSpPr>
          <p:cNvPr id="7" name="Rectangle 6"/>
          <p:cNvSpPr/>
          <p:nvPr/>
        </p:nvSpPr>
        <p:spPr>
          <a:xfrm>
            <a:off x="0" y="500042"/>
            <a:ext cx="9001156" cy="960328"/>
          </a:xfrm>
          <a:prstGeom prst="rect">
            <a:avLst/>
          </a:prstGeom>
        </p:spPr>
        <p:txBody>
          <a:bodyPr wrap="square">
            <a:spAutoFit/>
          </a:bodyPr>
          <a:lstStyle/>
          <a:p>
            <a:pPr algn="just">
              <a:lnSpc>
                <a:spcPct val="150000"/>
              </a:lnSpc>
              <a:buFont typeface="Wingdings" pitchFamily="2" charset="2"/>
              <a:buChar char="Ø"/>
            </a:pPr>
            <a:r>
              <a:rPr lang="en-US" sz="2000" b="1" dirty="0" smtClean="0">
                <a:latin typeface="Times New Roman" pitchFamily="18" charset="0"/>
                <a:cs typeface="Times New Roman" pitchFamily="18" charset="0"/>
              </a:rPr>
              <a:t> The  following  is  a  list  of  4  elements  that  are  needed  in  the  abstract.   Write  each element in one or two sentences. </a:t>
            </a:r>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apier">
  <a:themeElements>
    <a:clrScheme name="Personnalisé 1">
      <a:dk1>
        <a:sysClr val="windowText" lastClr="000000"/>
      </a:dk1>
      <a:lt1>
        <a:sysClr val="window" lastClr="FFFFFF"/>
      </a:lt1>
      <a:dk2>
        <a:srgbClr val="D8D8D8"/>
      </a:dk2>
      <a:lt2>
        <a:srgbClr val="FFFFFF"/>
      </a:lt2>
      <a:accent1>
        <a:srgbClr val="D8D8D8"/>
      </a:accent1>
      <a:accent2>
        <a:srgbClr val="FFFFFF"/>
      </a:accent2>
      <a:accent3>
        <a:srgbClr val="BFBFBF"/>
      </a:accent3>
      <a:accent4>
        <a:srgbClr val="D8D8D8"/>
      </a:accent4>
      <a:accent5>
        <a:srgbClr val="FFFFFF"/>
      </a:accent5>
      <a:accent6>
        <a:srgbClr val="A5A5A5"/>
      </a:accent6>
      <a:hlink>
        <a:srgbClr val="BFBFBF"/>
      </a:hlink>
      <a:folHlink>
        <a:srgbClr val="7F7F7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4181</TotalTime>
  <Words>2136</Words>
  <PresentationFormat>Affichage à l'écran (4:3)</PresentationFormat>
  <Paragraphs>110</Paragraphs>
  <Slides>21</Slides>
  <Notes>0</Notes>
  <HiddenSlides>0</HiddenSlides>
  <MMClips>0</MMClips>
  <ScaleCrop>false</ScaleCrop>
  <HeadingPairs>
    <vt:vector size="4" baseType="variant">
      <vt:variant>
        <vt:lpstr>Thème</vt:lpstr>
      </vt:variant>
      <vt:variant>
        <vt:i4>2</vt:i4>
      </vt:variant>
      <vt:variant>
        <vt:lpstr>Titres des diapositives</vt:lpstr>
      </vt:variant>
      <vt:variant>
        <vt:i4>21</vt:i4>
      </vt:variant>
    </vt:vector>
  </HeadingPairs>
  <TitlesOfParts>
    <vt:vector size="23" baseType="lpstr">
      <vt:lpstr>Thème Office</vt:lpstr>
      <vt:lpstr>Papier</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cp:lastModifiedBy>aci</cp:lastModifiedBy>
  <cp:revision>11</cp:revision>
  <dcterms:modified xsi:type="dcterms:W3CDTF">2021-06-02T08:36:41Z</dcterms:modified>
</cp:coreProperties>
</file>